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61" r:id="rId3"/>
    <p:sldId id="262" r:id="rId4"/>
    <p:sldId id="257" r:id="rId5"/>
    <p:sldId id="258" r:id="rId6"/>
    <p:sldId id="259" r:id="rId7"/>
    <p:sldId id="263" r:id="rId8"/>
    <p:sldId id="264" r:id="rId9"/>
    <p:sldId id="269" r:id="rId10"/>
    <p:sldId id="270" r:id="rId11"/>
    <p:sldId id="271" r:id="rId12"/>
    <p:sldId id="272"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1" autoAdjust="0"/>
    <p:restoredTop sz="74286" autoAdjust="0"/>
  </p:normalViewPr>
  <p:slideViewPr>
    <p:cSldViewPr snapToGrid="0">
      <p:cViewPr varScale="1">
        <p:scale>
          <a:sx n="49" d="100"/>
          <a:sy n="49" d="100"/>
        </p:scale>
        <p:origin x="13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GB" b="0" i="0" dirty="0">
                <a:solidFill>
                  <a:srgbClr val="D1D5DB"/>
                </a:solidFill>
                <a:effectLst/>
                <a:latin typeface="Söhne"/>
              </a:rPr>
              <a:t>Hello, everyone! Welcome to </a:t>
            </a:r>
            <a:r>
              <a:rPr lang="en-GB" b="0" i="0" dirty="0" err="1">
                <a:solidFill>
                  <a:srgbClr val="D1D5DB"/>
                </a:solidFill>
                <a:effectLst/>
                <a:latin typeface="Söhne"/>
              </a:rPr>
              <a:t>Aitrich</a:t>
            </a:r>
            <a:r>
              <a:rPr lang="en-GB" b="0" i="0" dirty="0">
                <a:solidFill>
                  <a:srgbClr val="D1D5DB"/>
                </a:solidFill>
                <a:effectLst/>
                <a:latin typeface="Söhne"/>
              </a:rPr>
              <a:t> Academy. Now, we are presenting Bootstrap 5, Chapter –Exploring Bootstrap components.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ere is given the code for illustrating the carousel.</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2644788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3E3E3"/>
                </a:solidFill>
                <a:effectLst/>
                <a:latin typeface="Google Sans"/>
              </a:rPr>
              <a:t>The table shows a list of classes and their descriptions for creating a carousel with CSS. Here are the notes:</a:t>
            </a:r>
          </a:p>
          <a:p>
            <a:pPr algn="l">
              <a:buFont typeface="Arial" panose="020B0604020202020204" pitchFamily="34" charset="0"/>
              <a:buChar char="•"/>
            </a:pPr>
            <a:r>
              <a:rPr lang="en-GB" b="0" i="0" dirty="0">
                <a:solidFill>
                  <a:srgbClr val="E3E3E3"/>
                </a:solidFill>
                <a:effectLst/>
                <a:latin typeface="Google Sans"/>
              </a:rPr>
              <a:t>.carousel: This class creates a carousel.</a:t>
            </a:r>
          </a:p>
          <a:p>
            <a:pPr algn="l">
              <a:buFont typeface="Arial" panose="020B0604020202020204" pitchFamily="34" charset="0"/>
              <a:buChar char="•"/>
            </a:pPr>
            <a:r>
              <a:rPr lang="en-GB" b="0" i="0" dirty="0">
                <a:solidFill>
                  <a:srgbClr val="E3E3E3"/>
                </a:solidFill>
                <a:effectLst/>
                <a:latin typeface="Google Sans"/>
              </a:rPr>
              <a:t> Carousel-indicators: This class adds indicators for the carousel, which are the little dots at the bottom of each slide that show how many slides there are and which slide the user is currently viewing.</a:t>
            </a:r>
          </a:p>
          <a:p>
            <a:pPr algn="l">
              <a:buFont typeface="Arial" panose="020B0604020202020204" pitchFamily="34" charset="0"/>
              <a:buChar char="•"/>
            </a:pPr>
            <a:r>
              <a:rPr lang="en-GB" b="0" i="0" dirty="0">
                <a:solidFill>
                  <a:srgbClr val="E3E3E3"/>
                </a:solidFill>
                <a:effectLst/>
                <a:latin typeface="Google Sans"/>
              </a:rPr>
              <a:t>.carousel-inner: This class adds slides to the carousel.</a:t>
            </a:r>
          </a:p>
          <a:p>
            <a:pPr algn="l">
              <a:buFont typeface="Arial" panose="020B0604020202020204" pitchFamily="34" charset="0"/>
              <a:buChar char="•"/>
            </a:pPr>
            <a:r>
              <a:rPr lang="en-GB" b="0" i="0" dirty="0">
                <a:solidFill>
                  <a:srgbClr val="E3E3E3"/>
                </a:solidFill>
                <a:effectLst/>
                <a:latin typeface="Google Sans"/>
              </a:rPr>
              <a:t>.carousel-item: This class specifies the content of each slide.</a:t>
            </a:r>
          </a:p>
          <a:p>
            <a:pPr algn="l">
              <a:buFont typeface="Arial" panose="020B0604020202020204" pitchFamily="34" charset="0"/>
              <a:buChar char="•"/>
            </a:pPr>
            <a:r>
              <a:rPr lang="en-GB" b="0" i="0" dirty="0">
                <a:solidFill>
                  <a:srgbClr val="E3E3E3"/>
                </a:solidFill>
                <a:effectLst/>
                <a:latin typeface="Google Sans"/>
              </a:rPr>
              <a:t>.carousel-control-</a:t>
            </a:r>
            <a:r>
              <a:rPr lang="en-GB" b="0" i="0" dirty="0" err="1">
                <a:solidFill>
                  <a:srgbClr val="E3E3E3"/>
                </a:solidFill>
                <a:effectLst/>
                <a:latin typeface="Google Sans"/>
              </a:rPr>
              <a:t>prev</a:t>
            </a:r>
            <a:r>
              <a:rPr lang="en-GB" b="0" i="0" dirty="0">
                <a:solidFill>
                  <a:srgbClr val="E3E3E3"/>
                </a:solidFill>
                <a:effectLst/>
                <a:latin typeface="Google Sans"/>
              </a:rPr>
              <a:t>: This class adds a left (previous) button to the carousel that allows the user to go back between slides.</a:t>
            </a:r>
          </a:p>
          <a:p>
            <a:pPr algn="l">
              <a:buFont typeface="Arial" panose="020B0604020202020204" pitchFamily="34" charset="0"/>
              <a:buChar char="•"/>
            </a:pPr>
            <a:r>
              <a:rPr lang="en-GB" b="0" i="0" dirty="0">
                <a:solidFill>
                  <a:srgbClr val="E3E3E3"/>
                </a:solidFill>
                <a:effectLst/>
                <a:latin typeface="Google Sans"/>
              </a:rPr>
              <a:t>.carousel-control-next: This class adds a right (next) button to the carousel that allows the user to go forward between slides.</a:t>
            </a:r>
          </a:p>
          <a:p>
            <a:pPr algn="l">
              <a:buFont typeface="Arial" panose="020B0604020202020204" pitchFamily="34" charset="0"/>
              <a:buChar char="•"/>
            </a:pPr>
            <a:r>
              <a:rPr lang="en-GB" b="0" i="0" dirty="0">
                <a:solidFill>
                  <a:srgbClr val="E3E3E3"/>
                </a:solidFill>
                <a:effectLst/>
                <a:latin typeface="Google Sans"/>
              </a:rPr>
              <a:t>.carousel-control-</a:t>
            </a:r>
            <a:r>
              <a:rPr lang="en-GB" b="0" i="0" dirty="0" err="1">
                <a:solidFill>
                  <a:srgbClr val="E3E3E3"/>
                </a:solidFill>
                <a:effectLst/>
                <a:latin typeface="Google Sans"/>
              </a:rPr>
              <a:t>prev</a:t>
            </a:r>
            <a:r>
              <a:rPr lang="en-GB" b="0" i="0" dirty="0">
                <a:solidFill>
                  <a:srgbClr val="E3E3E3"/>
                </a:solidFill>
                <a:effectLst/>
                <a:latin typeface="Google Sans"/>
              </a:rPr>
              <a:t>-icon: This class is used together with .carousel-control-</a:t>
            </a:r>
            <a:r>
              <a:rPr lang="en-GB" b="0" i="0" dirty="0" err="1">
                <a:solidFill>
                  <a:srgbClr val="E3E3E3"/>
                </a:solidFill>
                <a:effectLst/>
                <a:latin typeface="Google Sans"/>
              </a:rPr>
              <a:t>prev</a:t>
            </a:r>
            <a:r>
              <a:rPr lang="en-GB" b="0" i="0" dirty="0">
                <a:solidFill>
                  <a:srgbClr val="E3E3E3"/>
                </a:solidFill>
                <a:effectLst/>
                <a:latin typeface="Google Sans"/>
              </a:rPr>
              <a:t> to create a "previous" button.</a:t>
            </a:r>
          </a:p>
          <a:p>
            <a:pPr algn="l">
              <a:buFont typeface="Arial" panose="020B0604020202020204" pitchFamily="34" charset="0"/>
              <a:buChar char="•"/>
            </a:pPr>
            <a:r>
              <a:rPr lang="en-GB" b="0" i="0" dirty="0">
                <a:solidFill>
                  <a:srgbClr val="E3E3E3"/>
                </a:solidFill>
                <a:effectLst/>
                <a:latin typeface="Google Sans"/>
              </a:rPr>
              <a:t>.carousel-control-next-icon: This class is used together with .carousel-control-next to create a "next" button.</a:t>
            </a:r>
          </a:p>
          <a:p>
            <a:pPr algn="l">
              <a:buFont typeface="Arial" panose="020B0604020202020204" pitchFamily="34" charset="0"/>
              <a:buChar char="•"/>
            </a:pPr>
            <a:r>
              <a:rPr lang="en-GB" b="0" i="0" dirty="0">
                <a:solidFill>
                  <a:srgbClr val="E3E3E3"/>
                </a:solidFill>
                <a:effectLst/>
                <a:latin typeface="Google Sans"/>
              </a:rPr>
              <a:t>.slide: This class adds a CSS transition and animation effect when sliding from one item to the next. You can remove this class if you don't want this effect.</a:t>
            </a:r>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2499867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3200" b="1" dirty="0">
                <a:solidFill>
                  <a:srgbClr val="002060"/>
                </a:solidFill>
                <a:latin typeface="Arial Rounded"/>
                <a:ea typeface="Arial Rounded"/>
                <a:cs typeface="Arial Rounded"/>
                <a:sym typeface="Arial Rounded"/>
              </a:rPr>
              <a:t>Modal</a:t>
            </a:r>
          </a:p>
          <a:p>
            <a:pPr>
              <a:lnSpc>
                <a:spcPct val="150000"/>
              </a:lnSpc>
            </a:pPr>
            <a:r>
              <a:rPr lang="en-US" dirty="0"/>
              <a:t>The Modal component is a dialog box/popup window that is displayed on top of the current page.</a:t>
            </a:r>
            <a:r>
              <a:rPr lang="en-GB" b="0" i="0" dirty="0">
                <a:solidFill>
                  <a:srgbClr val="D1D5DB"/>
                </a:solidFill>
                <a:effectLst/>
                <a:latin typeface="Söhne"/>
              </a:rPr>
              <a:t> </a:t>
            </a:r>
          </a:p>
          <a:p>
            <a:pPr>
              <a:lnSpc>
                <a:spcPct val="150000"/>
              </a:lnSpc>
            </a:pPr>
            <a:r>
              <a:rPr lang="en-GB" b="0" i="0" dirty="0">
                <a:solidFill>
                  <a:srgbClr val="D1D5DB"/>
                </a:solidFill>
                <a:effectLst/>
                <a:latin typeface="Söhne"/>
              </a:rPr>
              <a:t>This is an example of a modal component.</a:t>
            </a:r>
            <a:endParaRPr lang="en-US" dirty="0"/>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890715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Arial Rounded"/>
                <a:ea typeface="Arial Rounded"/>
                <a:cs typeface="Arial Rounded"/>
                <a:sym typeface="Arial Rounded"/>
              </a:rPr>
              <a:t>Bootstrap 5 Colors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Georgia" panose="02040502050405020303" charset="0"/>
                <a:cs typeface="Georgia" panose="02040502050405020303" charset="0"/>
              </a:rPr>
              <a:t>Bootstrap5 has some contextual classes that can be used to provide “Meaning through colors”.</a:t>
            </a:r>
          </a:p>
          <a:p>
            <a:r>
              <a:rPr lang="en-US" sz="1400" dirty="0"/>
              <a:t>.text-primary</a:t>
            </a:r>
          </a:p>
          <a:p>
            <a:r>
              <a:rPr lang="en-US" dirty="0"/>
              <a:t>.text-danger</a:t>
            </a:r>
          </a:p>
          <a:p>
            <a:r>
              <a:rPr lang="en-US" dirty="0"/>
              <a:t>.text-success</a:t>
            </a:r>
          </a:p>
          <a:p>
            <a:r>
              <a:rPr lang="en-US" dirty="0"/>
              <a:t>.text-warning</a:t>
            </a:r>
          </a:p>
          <a:p>
            <a:r>
              <a:rPr lang="en-US" dirty="0"/>
              <a:t>.text-dark</a:t>
            </a:r>
          </a:p>
          <a:p>
            <a:r>
              <a:rPr lang="en-US" dirty="0"/>
              <a:t>.text-info</a:t>
            </a: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GB" b="0" i="0" dirty="0">
                <a:solidFill>
                  <a:srgbClr val="D1D5DB"/>
                </a:solidFill>
                <a:effectLst/>
                <a:latin typeface="Söhne"/>
              </a:rPr>
              <a:t>In this example, we'll explore how Bootstrap's text </a:t>
            </a:r>
            <a:r>
              <a:rPr lang="en-GB" b="0" i="0" dirty="0" err="1">
                <a:solidFill>
                  <a:srgbClr val="D1D5DB"/>
                </a:solidFill>
                <a:effectLst/>
                <a:latin typeface="Söhne"/>
              </a:rPr>
              <a:t>color</a:t>
            </a:r>
            <a:r>
              <a:rPr lang="en-GB" b="0" i="0" dirty="0">
                <a:solidFill>
                  <a:srgbClr val="D1D5DB"/>
                </a:solidFill>
                <a:effectLst/>
                <a:latin typeface="Söhne"/>
              </a:rPr>
              <a:t> classes can be applied to paragraphs, with each paragraph representing a different </a:t>
            </a:r>
            <a:r>
              <a:rPr lang="en-GB" b="0" i="0" dirty="0" err="1">
                <a:solidFill>
                  <a:srgbClr val="D1D5DB"/>
                </a:solidFill>
                <a:effectLst/>
                <a:latin typeface="Söhne"/>
              </a:rPr>
              <a:t>color</a:t>
            </a:r>
            <a:r>
              <a:rPr lang="en-GB" b="0" i="0" dirty="0">
                <a:solidFill>
                  <a:srgbClr val="D1D5DB"/>
                </a:solidFill>
                <a:effectLst/>
                <a:latin typeface="Söhne"/>
              </a:rPr>
              <a:t>. The first line of code applies the </a:t>
            </a:r>
            <a:r>
              <a:rPr lang="en-GB" dirty="0"/>
              <a:t>.text-primary</a:t>
            </a:r>
            <a:r>
              <a:rPr lang="en-GB" b="0" i="0" dirty="0">
                <a:solidFill>
                  <a:srgbClr val="D1D5DB"/>
                </a:solidFill>
                <a:effectLst/>
                <a:latin typeface="Söhne"/>
              </a:rPr>
              <a:t> class to a paragraph element, resulting in text with the primary </a:t>
            </a:r>
            <a:r>
              <a:rPr lang="en-GB" b="0" i="0" dirty="0" err="1">
                <a:solidFill>
                  <a:srgbClr val="D1D5DB"/>
                </a:solidFill>
                <a:effectLst/>
                <a:latin typeface="Söhne"/>
              </a:rPr>
              <a:t>color</a:t>
            </a:r>
            <a:r>
              <a:rPr lang="en-GB" b="0" i="0" dirty="0">
                <a:solidFill>
                  <a:srgbClr val="D1D5DB"/>
                </a:solidFill>
                <a:effectLst/>
                <a:latin typeface="Söhne"/>
              </a:rPr>
              <a:t> defined by Bootstrap. Subsequent paragraphs utilize other </a:t>
            </a:r>
            <a:r>
              <a:rPr lang="en-GB" b="0" i="0" dirty="0" err="1">
                <a:solidFill>
                  <a:srgbClr val="D1D5DB"/>
                </a:solidFill>
                <a:effectLst/>
                <a:latin typeface="Söhne"/>
              </a:rPr>
              <a:t>color</a:t>
            </a:r>
            <a:r>
              <a:rPr lang="en-GB" b="0" i="0" dirty="0">
                <a:solidFill>
                  <a:srgbClr val="D1D5DB"/>
                </a:solidFill>
                <a:effectLst/>
                <a:latin typeface="Söhne"/>
              </a:rPr>
              <a:t> classes, each providing a unique output as shown.</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dirty="0">
                <a:solidFill>
                  <a:srgbClr val="002060"/>
                </a:solidFill>
                <a:latin typeface="Arial Rounded"/>
                <a:ea typeface="Arial Rounded"/>
                <a:cs typeface="Arial Rounded"/>
                <a:sym typeface="Arial Rounded"/>
              </a:rPr>
              <a:t>Buttons</a:t>
            </a:r>
          </a:p>
          <a:p>
            <a:r>
              <a:rPr lang="en-US" b="1" dirty="0">
                <a:solidFill>
                  <a:srgbClr val="002060"/>
                </a:solidFill>
                <a:latin typeface="Georgia" panose="02040502050405020303" charset="0"/>
                <a:ea typeface="Arial Rounded"/>
                <a:cs typeface="Georgia" panose="02040502050405020303" charset="0"/>
                <a:sym typeface="Arial Rounded"/>
              </a:rPr>
              <a:t>Buttons:</a:t>
            </a:r>
            <a:r>
              <a:rPr lang="en-US" dirty="0">
                <a:solidFill>
                  <a:schemeClr val="dk1"/>
                </a:solidFill>
                <a:latin typeface="Georgia" panose="02040502050405020303" charset="0"/>
                <a:ea typeface="Calibri" panose="020F0502020204030204"/>
                <a:cs typeface="Georgia" panose="02040502050405020303" charset="0"/>
                <a:sym typeface="Calibri" panose="020F0502020204030204"/>
              </a:rPr>
              <a:t> </a:t>
            </a:r>
          </a:p>
          <a:p>
            <a:r>
              <a:rPr lang="en-GB" b="0" i="0" dirty="0">
                <a:solidFill>
                  <a:srgbClr val="D1D5DB"/>
                </a:solidFill>
                <a:effectLst/>
                <a:latin typeface="Söhne"/>
              </a:rPr>
              <a:t>Bootstrap provides a versatile set of button styles, sizes, and states. You can create primary, secondary, outline, and various other button styles. Here is an example code snippet to explore how Bootstrap’s </a:t>
            </a:r>
            <a:r>
              <a:rPr lang="en-GB" dirty="0" err="1"/>
              <a:t>btn</a:t>
            </a:r>
            <a:r>
              <a:rPr lang="en-GB" b="0" i="0" dirty="0">
                <a:solidFill>
                  <a:srgbClr val="D1D5DB"/>
                </a:solidFill>
                <a:effectLst/>
                <a:latin typeface="Söhne"/>
              </a:rPr>
              <a:t> and </a:t>
            </a:r>
            <a:r>
              <a:rPr lang="en-GB" dirty="0"/>
              <a:t>.</a:t>
            </a:r>
            <a:r>
              <a:rPr lang="en-GB" dirty="0" err="1"/>
              <a:t>btn-color</a:t>
            </a:r>
            <a:r>
              <a:rPr lang="en-GB" b="0" i="0" dirty="0">
                <a:solidFill>
                  <a:srgbClr val="D1D5DB"/>
                </a:solidFill>
                <a:effectLst/>
                <a:latin typeface="Söhne"/>
              </a:rPr>
              <a:t> classes can be applied to buttons, along with its output.</a:t>
            </a:r>
            <a:endParaRPr dirty="0"/>
          </a:p>
        </p:txBody>
      </p:sp>
      <p:sp>
        <p:nvSpPr>
          <p:cNvPr id="275" name="Google Shape;27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ctr" rtl="0">
              <a:spcBef>
                <a:spcPts val="0"/>
              </a:spcBef>
              <a:spcAft>
                <a:spcPts val="0"/>
              </a:spcAft>
              <a:buNone/>
            </a:pPr>
            <a:r>
              <a:rPr lang="en-GB" sz="2400" b="1" dirty="0">
                <a:solidFill>
                  <a:srgbClr val="002060"/>
                </a:solidFill>
                <a:latin typeface="Arial Rounded"/>
                <a:ea typeface="Arial Rounded"/>
                <a:cs typeface="Arial Rounded"/>
                <a:sym typeface="Arial Rounded"/>
              </a:rPr>
              <a:t>Forms</a:t>
            </a:r>
          </a:p>
          <a:p>
            <a:pPr marL="0" marR="0" lvl="0" indent="0" algn="l" rtl="0">
              <a:lnSpc>
                <a:spcPct val="150000"/>
              </a:lnSpc>
              <a:spcBef>
                <a:spcPts val="0"/>
              </a:spcBef>
              <a:spcAft>
                <a:spcPts val="0"/>
              </a:spcAft>
              <a:buNone/>
            </a:pPr>
            <a:r>
              <a:rPr lang="en-GB" sz="1200" b="1" dirty="0">
                <a:solidFill>
                  <a:srgbClr val="002060"/>
                </a:solidFill>
                <a:latin typeface="Arial Rounded"/>
                <a:ea typeface="Arial Rounded"/>
                <a:cs typeface="Arial Rounded"/>
                <a:sym typeface="Arial Rounded"/>
              </a:rPr>
              <a:t>Forms:</a:t>
            </a:r>
            <a:r>
              <a:rPr lang="en-GB" sz="1200" dirty="0">
                <a:solidFill>
                  <a:schemeClr val="dk1"/>
                </a:solidFill>
                <a:latin typeface="Tahoma" panose="020B0604030504040204"/>
                <a:ea typeface="Tahoma" panose="020B0604030504040204"/>
                <a:cs typeface="Tahoma" panose="020B0604030504040204"/>
                <a:sym typeface="Tahoma" panose="020B0604030504040204"/>
              </a:rPr>
              <a:t> </a:t>
            </a:r>
            <a:r>
              <a:rPr lang="en-GB" sz="1200" dirty="0">
                <a:solidFill>
                  <a:srgbClr val="0070C0"/>
                </a:solidFill>
                <a:latin typeface="Tahoma" panose="020B0604030504040204"/>
                <a:ea typeface="Tahoma" panose="020B0604030504040204"/>
                <a:cs typeface="Tahoma" panose="020B0604030504040204"/>
                <a:sym typeface="Tahoma" panose="020B0604030504040204"/>
              </a:rPr>
              <a:t>Bootstrap offers a collection of form components, including input fields, checkboxes, radio buttons, select dropdowns, and more. You can also utilize form validation and customization options.</a:t>
            </a:r>
          </a:p>
          <a:p>
            <a:pPr marL="0" lvl="0" indent="0" algn="l" rtl="0">
              <a:spcBef>
                <a:spcPts val="0"/>
              </a:spcBef>
              <a:spcAft>
                <a:spcPts val="0"/>
              </a:spcAft>
              <a:buNone/>
            </a:pPr>
            <a:endParaRPr dirty="0"/>
          </a:p>
        </p:txBody>
      </p:sp>
      <p:sp>
        <p:nvSpPr>
          <p:cNvPr id="283" name="Google Shape;28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rgbClr val="002060"/>
                </a:solidFill>
                <a:latin typeface="Arial Rounded"/>
                <a:ea typeface="Arial Rounded"/>
                <a:cs typeface="Arial Rounded"/>
                <a:sym typeface="Arial Rounded"/>
              </a:rPr>
              <a:t>Navbars</a:t>
            </a:r>
          </a:p>
          <a:p>
            <a:r>
              <a:rPr lang="en-US" dirty="0">
                <a:latin typeface="Georgia" panose="02040502050405020303" charset="0"/>
                <a:cs typeface="Georgia" panose="02040502050405020303" charset="0"/>
              </a:rPr>
              <a:t>A navigation bar is a navigation header that is placed at the top of the page</a:t>
            </a:r>
          </a:p>
          <a:p>
            <a:r>
              <a:rPr lang="en-US" dirty="0">
                <a:latin typeface="Georgia" panose="02040502050405020303" charset="0"/>
                <a:cs typeface="Georgia" panose="02040502050405020303" charset="0"/>
              </a:rPr>
              <a:t>With Bootstrap, a navigation bar can extend or collapse.</a:t>
            </a:r>
          </a:p>
          <a:p>
            <a:r>
              <a:rPr lang="en-US" dirty="0">
                <a:latin typeface="Georgia" panose="02040502050405020303" charset="0"/>
                <a:cs typeface="Georgia" panose="02040502050405020303" charset="0"/>
              </a:rPr>
              <a:t>A standard navigation bar is created with the .navbar class, followed by a responsive collapsing class.</a:t>
            </a:r>
          </a:p>
          <a:p>
            <a:pPr marL="0" lvl="0" indent="0" algn="l" rtl="0">
              <a:spcBef>
                <a:spcPts val="0"/>
              </a:spcBef>
              <a:spcAft>
                <a:spcPts val="0"/>
              </a:spcAft>
              <a:buNone/>
            </a:pPr>
            <a:r>
              <a:rPr lang="en-US" dirty="0"/>
              <a:t>Here is also the example for applying the bootstrap navbar class to create a header.</a:t>
            </a:r>
            <a:endParaRPr dirty="0"/>
          </a:p>
        </p:txBody>
      </p:sp>
      <p:sp>
        <p:nvSpPr>
          <p:cNvPr id="290" name="Google Shape;29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rtl="0">
              <a:spcBef>
                <a:spcPts val="0"/>
              </a:spcBef>
              <a:spcAft>
                <a:spcPts val="0"/>
              </a:spcAft>
              <a:buNone/>
            </a:pPr>
            <a:r>
              <a:rPr lang="en-US" sz="3200" b="1" dirty="0">
                <a:solidFill>
                  <a:srgbClr val="002060"/>
                </a:solidFill>
                <a:latin typeface="Arial Rounded"/>
                <a:ea typeface="Arial Rounded"/>
                <a:cs typeface="Arial Rounded"/>
                <a:sym typeface="Arial Rounded"/>
              </a:rPr>
              <a:t>Images</a:t>
            </a:r>
          </a:p>
          <a:p>
            <a:r>
              <a:rPr lang="en-US" dirty="0"/>
              <a:t>The .rounded class adds rounded corners to an image.</a:t>
            </a:r>
          </a:p>
          <a:p>
            <a:r>
              <a:rPr lang="en-US" dirty="0"/>
              <a:t>The .rounded-circle class shapes the image into a circle.</a:t>
            </a:r>
          </a:p>
          <a:p>
            <a:r>
              <a:rPr lang="en-US" dirty="0" err="1"/>
              <a:t>img</a:t>
            </a:r>
            <a:r>
              <a:rPr lang="en-US" dirty="0"/>
              <a:t>-thumbnail class shapes the image into a thumbnail.</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3200" b="1" dirty="0">
                <a:solidFill>
                  <a:srgbClr val="002060"/>
                </a:solidFill>
                <a:latin typeface="Arial Rounded"/>
                <a:ea typeface="Arial Rounded"/>
                <a:cs typeface="Arial Rounded"/>
                <a:sym typeface="Arial Rounded"/>
              </a:rPr>
              <a:t>Alerts</a:t>
            </a:r>
          </a:p>
          <a:p>
            <a:r>
              <a:rPr lang="en-US" dirty="0">
                <a:latin typeface="Georgia" panose="02040502050405020303" charset="0"/>
                <a:cs typeface="Georgia" panose="02040502050405020303" charset="0"/>
              </a:rPr>
              <a:t>Bootstrap provides an easy way to create predefined alert messages.</a:t>
            </a:r>
          </a:p>
          <a:p>
            <a:r>
              <a:rPr lang="en-US" dirty="0">
                <a:latin typeface="Georgia" panose="02040502050405020303" charset="0"/>
                <a:cs typeface="Georgia" panose="02040502050405020303" charset="0"/>
              </a:rPr>
              <a:t>Alerts are created with the .alert class, followed by the contextual classes.</a:t>
            </a:r>
          </a:p>
          <a:p>
            <a:r>
              <a:rPr lang="en-US" dirty="0"/>
              <a:t>.alert-success , .alert-info , .alert-warning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3449784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3200" b="1" dirty="0">
                <a:solidFill>
                  <a:srgbClr val="002060"/>
                </a:solidFill>
                <a:latin typeface="Arial Rounded"/>
                <a:ea typeface="Arial Rounded"/>
                <a:cs typeface="Arial Rounded"/>
                <a:sym typeface="Arial Rounded"/>
              </a:rPr>
              <a:t>Carousel</a:t>
            </a:r>
          </a:p>
          <a:p>
            <a:r>
              <a:rPr lang="en-US" dirty="0">
                <a:latin typeface="Georgia" panose="02040502050405020303" charset="0"/>
                <a:cs typeface="Georgia" panose="02040502050405020303" charset="0"/>
              </a:rPr>
              <a:t>The carousel is a slideshow for cycling through elements</a:t>
            </a:r>
          </a:p>
          <a:p>
            <a:r>
              <a:rPr lang="en-US" dirty="0">
                <a:latin typeface="Georgia" panose="02040502050405020303" charset="0"/>
                <a:cs typeface="Georgia" panose="02040502050405020303" charset="0"/>
              </a:rPr>
              <a:t>It works with a series of images, text, or custom markup. </a:t>
            </a:r>
          </a:p>
          <a:p>
            <a:pPr>
              <a:lnSpc>
                <a:spcPct val="150000"/>
              </a:lnSpc>
            </a:pPr>
            <a:r>
              <a:rPr lang="en-US" dirty="0">
                <a:latin typeface="Georgia" panose="02040502050405020303" charset="0"/>
                <a:cs typeface="Georgia" panose="02040502050405020303" charset="0"/>
              </a:rPr>
              <a:t>For performance reasons, carousels must be manually initialized using the carousel constructor method.</a:t>
            </a:r>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1367201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9.wmf"/></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0.wmf"/><Relationship Id="rId5" Type="http://schemas.openxmlformats.org/officeDocument/2006/relationships/oleObject" Target="../embeddings/oleObject11.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slideLayout" Target="../slideLayouts/slideLayout7.xml"/><Relationship Id="rId7" Type="http://schemas.openxmlformats.org/officeDocument/2006/relationships/image" Target="../media/image21.wmf"/><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oleObject" Target="../embeddings/oleObject12.bin"/><Relationship Id="rId5" Type="http://schemas.openxmlformats.org/officeDocument/2006/relationships/image" Target="../media/image2.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2.wmf"/></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wmf"/><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oleObject" Target="../embeddings/oleObject1.bin"/><Relationship Id="rId5" Type="http://schemas.openxmlformats.org/officeDocument/2006/relationships/image" Target="../media/image6.jpeg"/><Relationship Id="rId4" Type="http://schemas.openxmlformats.org/officeDocument/2006/relationships/notesSlide" Target="../notesSlides/notesSlide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6.jpe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7.xml"/><Relationship Id="rId7" Type="http://schemas.openxmlformats.org/officeDocument/2006/relationships/image" Target="../media/image10.wmf"/><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oleObject" Target="../embeddings/oleObject2.bin"/><Relationship Id="rId5" Type="http://schemas.openxmlformats.org/officeDocument/2006/relationships/image" Target="../media/image2.png"/><Relationship Id="rId10" Type="http://schemas.openxmlformats.org/officeDocument/2006/relationships/image" Target="../media/image3.png"/><Relationship Id="rId4" Type="http://schemas.openxmlformats.org/officeDocument/2006/relationships/notesSlide" Target="../notesSlides/notesSlide6.xml"/><Relationship Id="rId9" Type="http://schemas.openxmlformats.org/officeDocument/2006/relationships/image" Target="../media/image11.wmf"/></Relationships>
</file>

<file path=ppt/slides/_rels/slide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slideLayout" Target="../slideLayouts/slideLayout7.xml"/><Relationship Id="rId7" Type="http://schemas.openxmlformats.org/officeDocument/2006/relationships/oleObject" Target="../embeddings/oleObject5.bin"/><Relationship Id="rId12" Type="http://schemas.openxmlformats.org/officeDocument/2006/relationships/image" Target="../media/image3.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2.wmf"/><Relationship Id="rId11" Type="http://schemas.openxmlformats.org/officeDocument/2006/relationships/image" Target="../media/image2.png"/><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notesSlide" Target="../notesSlides/notesSlide7.xml"/><Relationship Id="rId9"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slideLayout" Target="../slideLayouts/slideLayout7.xml"/><Relationship Id="rId7" Type="http://schemas.openxmlformats.org/officeDocument/2006/relationships/oleObject" Target="../embeddings/oleObject8.bin"/><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5.wmf"/><Relationship Id="rId5" Type="http://schemas.openxmlformats.org/officeDocument/2006/relationships/oleObject" Target="../embeddings/oleObject7.bin"/><Relationship Id="rId10" Type="http://schemas.openxmlformats.org/officeDocument/2006/relationships/image" Target="../media/image3.png"/><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Layout" Target="../slideLayouts/slideLayout7.xml"/><Relationship Id="rId7" Type="http://schemas.openxmlformats.org/officeDocument/2006/relationships/image" Target="../media/image17.wmf"/><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oleObject" Target="../embeddings/oleObject9.bin"/><Relationship Id="rId5" Type="http://schemas.openxmlformats.org/officeDocument/2006/relationships/image" Target="../media/image2.png"/><Relationship Id="rId4" Type="http://schemas.openxmlformats.org/officeDocument/2006/relationships/notesSlide" Target="../notesSlides/notesSlide9.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0121312_7569990-removebg-preview"/>
          <p:cNvPicPr>
            <a:picLocks noChangeAspect="1"/>
          </p:cNvPicPr>
          <p:nvPr/>
        </p:nvPicPr>
        <p:blipFill>
          <a:blip r:embed="rId5"/>
          <a:stretch>
            <a:fillRect/>
          </a:stretch>
        </p:blipFill>
        <p:spPr>
          <a:xfrm>
            <a:off x="678815" y="1377950"/>
            <a:ext cx="5829300" cy="3886200"/>
          </a:xfrm>
          <a:prstGeom prst="rect">
            <a:avLst/>
          </a:prstGeom>
        </p:spPr>
      </p:pic>
      <p:sp>
        <p:nvSpPr>
          <p:cNvPr id="89" name="Google Shape;89;p1"/>
          <p:cNvSpPr txBox="1"/>
          <p:nvPr/>
        </p:nvSpPr>
        <p:spPr>
          <a:xfrm>
            <a:off x="6096000" y="1593850"/>
            <a:ext cx="5711190" cy="269748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i="0" u="none" strike="noStrike"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a:ea typeface="Arial Rounded"/>
                <a:cs typeface="Arial Rounded"/>
                <a:sym typeface="Arial Rounded"/>
              </a:rPr>
              <a:t>Bootstrap 5</a:t>
            </a:r>
          </a:p>
          <a:p>
            <a:pPr marL="0" marR="0" lvl="0" indent="0" algn="ctr" rtl="0">
              <a:spcBef>
                <a:spcPts val="0"/>
              </a:spcBef>
              <a:spcAft>
                <a:spcPts val="0"/>
              </a:spcAft>
              <a:buNone/>
            </a:pPr>
            <a:r>
              <a:rPr lang="en-US"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a:ea typeface="Arial Rounded"/>
                <a:cs typeface="Arial Rounded"/>
                <a:sym typeface="Arial Rounded"/>
              </a:rPr>
              <a:t>Chapter-4</a:t>
            </a:r>
          </a:p>
        </p:txBody>
      </p:sp>
      <p:pic>
        <p:nvPicPr>
          <p:cNvPr id="277" name="Google Shape;277;p19"/>
          <p:cNvPicPr preferRelativeResize="0"/>
          <p:nvPr/>
        </p:nvPicPr>
        <p:blipFill rotWithShape="1">
          <a:blip r:embed="rId6"/>
          <a:srcRect/>
          <a:stretch>
            <a:fillRect/>
          </a:stretch>
        </p:blipFill>
        <p:spPr>
          <a:xfrm>
            <a:off x="667752" y="6108424"/>
            <a:ext cx="1295801" cy="423119"/>
          </a:xfrm>
          <a:prstGeom prst="rect">
            <a:avLst/>
          </a:prstGeom>
          <a:noFill/>
          <a:ln>
            <a:noFill/>
          </a:ln>
        </p:spPr>
      </p:pic>
      <p:sp>
        <p:nvSpPr>
          <p:cNvPr id="278" name="Google Shape;278;p19"/>
          <p:cNvSpPr txBox="1"/>
          <p:nvPr/>
        </p:nvSpPr>
        <p:spPr>
          <a:xfrm>
            <a:off x="6758849" y="4429044"/>
            <a:ext cx="4916170" cy="5880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a:ea typeface="Arial Rounded"/>
                <a:cs typeface="Arial Rounded"/>
                <a:sym typeface="Arial Rounded"/>
              </a:rPr>
              <a:t>Exploring Bootstrap components</a:t>
            </a:r>
          </a:p>
        </p:txBody>
      </p:sp>
      <p:pic>
        <p:nvPicPr>
          <p:cNvPr id="2" name="Hello everyone Welcome 1 (4)">
            <a:hlinkClick r:id="" action="ppaction://media"/>
            <a:extLst>
              <a:ext uri="{FF2B5EF4-FFF2-40B4-BE49-F238E27FC236}">
                <a16:creationId xmlns:a16="http://schemas.microsoft.com/office/drawing/2014/main" id="{A1A7A8B7-E410-464D-A8D6-1EFA45EF71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390265" y="631998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66" fill="hold"/>
                                        <p:tgtEl>
                                          <p:spTgt spid="2"/>
                                        </p:tgtEl>
                                      </p:cBhvr>
                                    </p:cmd>
                                  </p:childTnLst>
                                </p:cTn>
                              </p:par>
                              <p:par>
                                <p:cTn id="7" presetID="42"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animEffect transition="in" filter="fade">
                                      <p:cBhvr>
                                        <p:cTn id="9" dur="1000"/>
                                        <p:tgtEl>
                                          <p:spTgt spid="89"/>
                                        </p:tgtEl>
                                      </p:cBhvr>
                                    </p:animEffect>
                                    <p:anim calcmode="lin" valueType="num">
                                      <p:cBhvr>
                                        <p:cTn id="10" dur="1000" fill="hold"/>
                                        <p:tgtEl>
                                          <p:spTgt spid="89"/>
                                        </p:tgtEl>
                                        <p:attrNameLst>
                                          <p:attrName>ppt_x</p:attrName>
                                        </p:attrNameLst>
                                      </p:cBhvr>
                                      <p:tavLst>
                                        <p:tav tm="0">
                                          <p:val>
                                            <p:strVal val="#ppt_x"/>
                                          </p:val>
                                        </p:tav>
                                        <p:tav tm="100000">
                                          <p:val>
                                            <p:strVal val="#ppt_x"/>
                                          </p:val>
                                        </p:tav>
                                      </p:tavLst>
                                    </p:anim>
                                    <p:anim calcmode="lin" valueType="num">
                                      <p:cBhvr>
                                        <p:cTn id="11" dur="1000" fill="hold"/>
                                        <p:tgtEl>
                                          <p:spTgt spid="89"/>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278"/>
                                        </p:tgtEl>
                                        <p:attrNameLst>
                                          <p:attrName>style.visibility</p:attrName>
                                        </p:attrNameLst>
                                      </p:cBhvr>
                                      <p:to>
                                        <p:strVal val="visible"/>
                                      </p:to>
                                    </p:set>
                                    <p:animEffect transition="in" filter="fade">
                                      <p:cBhvr>
                                        <p:cTn id="14" dur="1000"/>
                                        <p:tgtEl>
                                          <p:spTgt spid="278"/>
                                        </p:tgtEl>
                                      </p:cBhvr>
                                    </p:animEffect>
                                    <p:anim calcmode="lin" valueType="num">
                                      <p:cBhvr>
                                        <p:cTn id="15" dur="1000" fill="hold"/>
                                        <p:tgtEl>
                                          <p:spTgt spid="278"/>
                                        </p:tgtEl>
                                        <p:attrNameLst>
                                          <p:attrName>ppt_x</p:attrName>
                                        </p:attrNameLst>
                                      </p:cBhvr>
                                      <p:tavLst>
                                        <p:tav tm="0">
                                          <p:val>
                                            <p:strVal val="#ppt_x"/>
                                          </p:val>
                                        </p:tav>
                                        <p:tav tm="100000">
                                          <p:val>
                                            <p:strVal val="#ppt_x"/>
                                          </p:val>
                                        </p:tav>
                                      </p:tavLst>
                                    </p:anim>
                                    <p:anim calcmode="lin" valueType="num">
                                      <p:cBhvr>
                                        <p:cTn id="16" dur="1000" fill="hold"/>
                                        <p:tgtEl>
                                          <p:spTgt spid="27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bldLst>
      <p:bldP spid="89" grpId="0"/>
      <p:bldP spid="27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p:nvPr/>
        </p:nvGraphicFramePr>
        <p:xfrm>
          <a:off x="2357120" y="1176020"/>
          <a:ext cx="7496175" cy="4932680"/>
        </p:xfrm>
        <a:graphic>
          <a:graphicData uri="http://schemas.openxmlformats.org/presentationml/2006/ole">
            <mc:AlternateContent xmlns:mc="http://schemas.openxmlformats.org/markup-compatibility/2006">
              <mc:Choice xmlns:v="urn:schemas-microsoft-com:vml" Requires="v">
                <p:oleObj r:id="rId3" imgW="5953125" imgH="4162425" progId="Paint.Picture">
                  <p:embed/>
                </p:oleObj>
              </mc:Choice>
              <mc:Fallback>
                <p:oleObj r:id="rId3" imgW="5953125" imgH="4162425" progId="Paint.Picture">
                  <p:embed/>
                  <p:pic>
                    <p:nvPicPr>
                      <p:cNvPr id="0" name="Picture 2"/>
                      <p:cNvPicPr/>
                      <p:nvPr/>
                    </p:nvPicPr>
                    <p:blipFill>
                      <a:blip r:embed="rId4"/>
                      <a:stretch>
                        <a:fillRect/>
                      </a:stretch>
                    </p:blipFill>
                    <p:spPr>
                      <a:xfrm>
                        <a:off x="2357120" y="1176020"/>
                        <a:ext cx="7496175" cy="4932680"/>
                      </a:xfrm>
                      <a:prstGeom prst="rect">
                        <a:avLst/>
                      </a:prstGeom>
                    </p:spPr>
                  </p:pic>
                </p:oleObj>
              </mc:Fallback>
            </mc:AlternateContent>
          </a:graphicData>
        </a:graphic>
      </p:graphicFrame>
      <p:pic>
        <p:nvPicPr>
          <p:cNvPr id="277" name="Google Shape;277;p19"/>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4"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002060"/>
                </a:solidFill>
                <a:latin typeface="Arial Rounded"/>
                <a:ea typeface="Arial Rounded"/>
                <a:cs typeface="Arial Rounded"/>
                <a:sym typeface="Arial Rounded"/>
              </a:rPr>
              <a:t>Carousel 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p:nvPr>
            <p:extLst>
              <p:ext uri="{D42A27DB-BD31-4B8C-83A1-F6EECF244321}">
                <p14:modId xmlns:p14="http://schemas.microsoft.com/office/powerpoint/2010/main" val="1908904630"/>
              </p:ext>
            </p:extLst>
          </p:nvPr>
        </p:nvGraphicFramePr>
        <p:xfrm>
          <a:off x="2597604" y="894080"/>
          <a:ext cx="7713345" cy="5328920"/>
        </p:xfrm>
        <a:graphic>
          <a:graphicData uri="http://schemas.openxmlformats.org/presentationml/2006/ole">
            <mc:AlternateContent xmlns:mc="http://schemas.openxmlformats.org/markup-compatibility/2006">
              <mc:Choice xmlns:v="urn:schemas-microsoft-com:vml" Requires="v">
                <p:oleObj r:id="rId5" imgW="6410325" imgH="3543300" progId="Paint.Picture">
                  <p:embed/>
                </p:oleObj>
              </mc:Choice>
              <mc:Fallback>
                <p:oleObj r:id="rId5" imgW="6410325" imgH="3543300" progId="Paint.Picture">
                  <p:embed/>
                  <p:pic>
                    <p:nvPicPr>
                      <p:cNvPr id="0" name="Picture 2"/>
                      <p:cNvPicPr/>
                      <p:nvPr/>
                    </p:nvPicPr>
                    <p:blipFill>
                      <a:blip r:embed="rId6"/>
                      <a:stretch>
                        <a:fillRect/>
                      </a:stretch>
                    </p:blipFill>
                    <p:spPr>
                      <a:xfrm>
                        <a:off x="2597604" y="894080"/>
                        <a:ext cx="7713345" cy="5328920"/>
                      </a:xfrm>
                      <a:prstGeom prst="rect">
                        <a:avLst/>
                      </a:prstGeom>
                    </p:spPr>
                  </p:pic>
                </p:oleObj>
              </mc:Fallback>
            </mc:AlternateContent>
          </a:graphicData>
        </a:graphic>
      </p:graphicFrame>
      <p:pic>
        <p:nvPicPr>
          <p:cNvPr id="277" name="Google Shape;277;p19"/>
          <p:cNvPicPr preferRelativeResize="0"/>
          <p:nvPr/>
        </p:nvPicPr>
        <p:blipFill rotWithShape="1">
          <a:blip r:embed="rId7"/>
          <a:srcRect/>
          <a:stretch>
            <a:fillRect/>
          </a:stretch>
        </p:blipFill>
        <p:spPr>
          <a:xfrm>
            <a:off x="667752" y="6108424"/>
            <a:ext cx="1295801" cy="423119"/>
          </a:xfrm>
          <a:prstGeom prst="rect">
            <a:avLst/>
          </a:prstGeom>
          <a:noFill/>
          <a:ln>
            <a:noFill/>
          </a:ln>
        </p:spPr>
      </p:pic>
      <p:pic>
        <p:nvPicPr>
          <p:cNvPr id="3" name="The table shows a list of 1">
            <a:hlinkClick r:id="" action="ppaction://media"/>
            <a:extLst>
              <a:ext uri="{FF2B5EF4-FFF2-40B4-BE49-F238E27FC236}">
                <a16:creationId xmlns:a16="http://schemas.microsoft.com/office/drawing/2014/main" id="{0BF59E22-39F8-4A96-A2BB-D35D54F9CAF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298825" y="632834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509" fill="hold"/>
                                        <p:tgtEl>
                                          <p:spTgt spid="3"/>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Modal</a:t>
            </a:r>
          </a:p>
        </p:txBody>
      </p:sp>
      <p:pic>
        <p:nvPicPr>
          <p:cNvPr id="277" name="Google Shape;277;p19"/>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3" name="Rounded Rectangle 2"/>
          <p:cNvSpPr/>
          <p:nvPr/>
        </p:nvSpPr>
        <p:spPr>
          <a:xfrm>
            <a:off x="1963420" y="1387475"/>
            <a:ext cx="7964170" cy="127000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t>The Modal component is a dialog box/popup window  that is displayed on top of the current  page.</a:t>
            </a:r>
          </a:p>
        </p:txBody>
      </p:sp>
      <p:graphicFrame>
        <p:nvGraphicFramePr>
          <p:cNvPr id="6" name="Object 5"/>
          <p:cNvGraphicFramePr/>
          <p:nvPr>
            <p:extLst>
              <p:ext uri="{D42A27DB-BD31-4B8C-83A1-F6EECF244321}">
                <p14:modId xmlns:p14="http://schemas.microsoft.com/office/powerpoint/2010/main" val="3608693282"/>
              </p:ext>
            </p:extLst>
          </p:nvPr>
        </p:nvGraphicFramePr>
        <p:xfrm>
          <a:off x="6619875" y="3234234"/>
          <a:ext cx="3307715" cy="2297430"/>
        </p:xfrm>
        <a:graphic>
          <a:graphicData uri="http://schemas.openxmlformats.org/presentationml/2006/ole">
            <mc:AlternateContent xmlns:mc="http://schemas.openxmlformats.org/markup-compatibility/2006">
              <mc:Choice xmlns:v="urn:schemas-microsoft-com:vml" Requires="v">
                <p:oleObj r:id="rId6" imgW="3305175" imgH="2295525" progId="Paint.Picture">
                  <p:embed/>
                </p:oleObj>
              </mc:Choice>
              <mc:Fallback>
                <p:oleObj r:id="rId6" imgW="3305175" imgH="2295525" progId="Paint.Picture">
                  <p:embed/>
                  <p:pic>
                    <p:nvPicPr>
                      <p:cNvPr id="0" name="Picture 6"/>
                      <p:cNvPicPr/>
                      <p:nvPr/>
                    </p:nvPicPr>
                    <p:blipFill>
                      <a:blip r:embed="rId7"/>
                      <a:stretch>
                        <a:fillRect/>
                      </a:stretch>
                    </p:blipFill>
                    <p:spPr>
                      <a:xfrm>
                        <a:off x="6619875" y="3234234"/>
                        <a:ext cx="3307715" cy="2297430"/>
                      </a:xfrm>
                      <a:prstGeom prst="rect">
                        <a:avLst/>
                      </a:prstGeom>
                    </p:spPr>
                  </p:pic>
                </p:oleObj>
              </mc:Fallback>
            </mc:AlternateContent>
          </a:graphicData>
        </a:graphic>
      </p:graphicFrame>
      <p:graphicFrame>
        <p:nvGraphicFramePr>
          <p:cNvPr id="8" name="Object 7"/>
          <p:cNvGraphicFramePr/>
          <p:nvPr>
            <p:extLst>
              <p:ext uri="{D42A27DB-BD31-4B8C-83A1-F6EECF244321}">
                <p14:modId xmlns:p14="http://schemas.microsoft.com/office/powerpoint/2010/main" val="3242264466"/>
              </p:ext>
            </p:extLst>
          </p:nvPr>
        </p:nvGraphicFramePr>
        <p:xfrm>
          <a:off x="2046605" y="3067229"/>
          <a:ext cx="3898900" cy="2631440"/>
        </p:xfrm>
        <a:graphic>
          <a:graphicData uri="http://schemas.openxmlformats.org/presentationml/2006/ole">
            <mc:AlternateContent xmlns:mc="http://schemas.openxmlformats.org/markup-compatibility/2006">
              <mc:Choice xmlns:v="urn:schemas-microsoft-com:vml" Requires="v">
                <p:oleObj r:id="rId8" imgW="3895725" imgH="2628900" progId="Paint.Picture">
                  <p:embed/>
                </p:oleObj>
              </mc:Choice>
              <mc:Fallback>
                <p:oleObj r:id="rId8" imgW="3895725" imgH="2628900" progId="Paint.Picture">
                  <p:embed/>
                  <p:pic>
                    <p:nvPicPr>
                      <p:cNvPr id="0" name="Picture 8"/>
                      <p:cNvPicPr/>
                      <p:nvPr/>
                    </p:nvPicPr>
                    <p:blipFill>
                      <a:blip r:embed="rId9"/>
                      <a:stretch>
                        <a:fillRect/>
                      </a:stretch>
                    </p:blipFill>
                    <p:spPr>
                      <a:xfrm>
                        <a:off x="2046605" y="3067229"/>
                        <a:ext cx="3898900" cy="2631440"/>
                      </a:xfrm>
                      <a:prstGeom prst="rect">
                        <a:avLst/>
                      </a:prstGeom>
                    </p:spPr>
                  </p:pic>
                </p:oleObj>
              </mc:Fallback>
            </mc:AlternateContent>
          </a:graphicData>
        </a:graphic>
      </p:graphicFrame>
      <p:pic>
        <p:nvPicPr>
          <p:cNvPr id="4" name="Modal The Modal componen 1">
            <a:hlinkClick r:id="" action="ppaction://media"/>
            <a:extLst>
              <a:ext uri="{FF2B5EF4-FFF2-40B4-BE49-F238E27FC236}">
                <a16:creationId xmlns:a16="http://schemas.microsoft.com/office/drawing/2014/main" id="{D37A904F-5FE5-4E48-A44C-2997FFF567C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063693" y="624644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6" fill="hold"/>
                                        <p:tgtEl>
                                          <p:spTgt spid="4"/>
                                        </p:tgtEl>
                                      </p:cBhvr>
                                    </p:cmd>
                                  </p:childTnLst>
                                </p:cTn>
                              </p:par>
                              <p:par>
                                <p:cTn id="7" presetID="42"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16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45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4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4"/>
                </p:tgtEl>
              </p:cMediaNode>
            </p:audio>
          </p:childTnLst>
        </p:cTn>
      </p:par>
    </p:tnLst>
    <p:bldLst>
      <p:bldP spid="2"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22"/>
          <p:cNvPicPr preferRelativeResize="0"/>
          <p:nvPr/>
        </p:nvPicPr>
        <p:blipFill rotWithShape="1">
          <a:blip r:embed="rId3"/>
          <a:srcRect t="6596" b="9052"/>
          <a:stretch>
            <a:fillRect/>
          </a:stretch>
        </p:blipFill>
        <p:spPr>
          <a:xfrm>
            <a:off x="3042386" y="162555"/>
            <a:ext cx="5216091" cy="4399820"/>
          </a:xfrm>
          <a:prstGeom prst="rect">
            <a:avLst/>
          </a:prstGeom>
          <a:noFill/>
          <a:ln>
            <a:noFill/>
          </a:ln>
        </p:spPr>
      </p:pic>
      <p:sp>
        <p:nvSpPr>
          <p:cNvPr id="300" name="Google Shape;300;p22"/>
          <p:cNvSpPr txBox="1"/>
          <p:nvPr/>
        </p:nvSpPr>
        <p:spPr>
          <a:xfrm>
            <a:off x="3910330" y="2233930"/>
            <a:ext cx="5219065" cy="10134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002060"/>
                </a:solidFill>
                <a:latin typeface="Arial Rounded"/>
                <a:ea typeface="Arial Rounded"/>
                <a:cs typeface="Arial Rounded"/>
                <a:sym typeface="Arial Rounded"/>
              </a:rPr>
              <a:t>Questions??</a:t>
            </a:r>
            <a:endParaRPr sz="6000" b="1">
              <a:solidFill>
                <a:srgbClr val="002060"/>
              </a:solidFill>
              <a:latin typeface="Arial Rounded"/>
              <a:ea typeface="Arial Rounded"/>
              <a:cs typeface="Arial Rounded"/>
              <a:sym typeface="Arial Rounded"/>
            </a:endParaRPr>
          </a:p>
        </p:txBody>
      </p:sp>
      <p:pic>
        <p:nvPicPr>
          <p:cNvPr id="301" name="Google Shape;301;p22"/>
          <p:cNvPicPr preferRelativeResize="0"/>
          <p:nvPr/>
        </p:nvPicPr>
        <p:blipFill rotWithShape="1">
          <a:blip r:embed="rId4"/>
          <a:srcRect/>
          <a:stretch>
            <a:fillRect/>
          </a:stretch>
        </p:blipFill>
        <p:spPr>
          <a:xfrm>
            <a:off x="696628" y="6156550"/>
            <a:ext cx="1295801" cy="4231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Bootstrap 5 Colors</a:t>
            </a:r>
          </a:p>
        </p:txBody>
      </p:sp>
      <p:sp>
        <p:nvSpPr>
          <p:cNvPr id="5" name="Rounded Rectangle 4"/>
          <p:cNvSpPr/>
          <p:nvPr/>
        </p:nvSpPr>
        <p:spPr>
          <a:xfrm>
            <a:off x="708977" y="1375429"/>
            <a:ext cx="10897416" cy="113919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r>
              <a:rPr lang="en-US" dirty="0">
                <a:solidFill>
                  <a:schemeClr val="accent5">
                    <a:lumMod val="50000"/>
                  </a:schemeClr>
                </a:solidFill>
                <a:latin typeface="Georgia" panose="02040502050405020303" pitchFamily="18" charset="0"/>
                <a:cs typeface="Georgia" panose="02040502050405020303" charset="0"/>
              </a:rPr>
              <a:t>Bootstrap5 has some contextual classes that can be used to provide “Meaning through colors”.</a:t>
            </a:r>
          </a:p>
          <a:p>
            <a:endParaRPr lang="en-US" dirty="0">
              <a:latin typeface="Georgia" panose="02040502050405020303" pitchFamily="18" charset="0"/>
            </a:endParaRPr>
          </a:p>
        </p:txBody>
      </p:sp>
      <p:grpSp>
        <p:nvGrpSpPr>
          <p:cNvPr id="7" name="Group 6">
            <a:extLst>
              <a:ext uri="{FF2B5EF4-FFF2-40B4-BE49-F238E27FC236}">
                <a16:creationId xmlns:a16="http://schemas.microsoft.com/office/drawing/2014/main" id="{5B22A908-533F-4E33-BD8D-8E44FDAE418F}"/>
              </a:ext>
            </a:extLst>
          </p:cNvPr>
          <p:cNvGrpSpPr/>
          <p:nvPr/>
        </p:nvGrpSpPr>
        <p:grpSpPr>
          <a:xfrm>
            <a:off x="515620" y="3390899"/>
            <a:ext cx="2606403" cy="369332"/>
            <a:chOff x="515620" y="3390899"/>
            <a:chExt cx="2606403" cy="369332"/>
          </a:xfrm>
        </p:grpSpPr>
        <p:pic>
          <p:nvPicPr>
            <p:cNvPr id="9" name="Picture 8" descr="color-wheel"/>
            <p:cNvPicPr>
              <a:picLocks noChangeAspect="1"/>
            </p:cNvPicPr>
            <p:nvPr/>
          </p:nvPicPr>
          <p:blipFill>
            <a:blip r:embed="rId5"/>
            <a:stretch>
              <a:fillRect/>
            </a:stretch>
          </p:blipFill>
          <p:spPr>
            <a:xfrm flipV="1">
              <a:off x="515620" y="3396615"/>
              <a:ext cx="343535" cy="343535"/>
            </a:xfrm>
            <a:prstGeom prst="rect">
              <a:avLst/>
            </a:prstGeom>
          </p:spPr>
        </p:pic>
        <p:sp>
          <p:nvSpPr>
            <p:cNvPr id="12" name="Text Box 11"/>
            <p:cNvSpPr txBox="1"/>
            <p:nvPr/>
          </p:nvSpPr>
          <p:spPr>
            <a:xfrm>
              <a:off x="1059180" y="3390899"/>
              <a:ext cx="2062843" cy="369332"/>
            </a:xfrm>
            <a:prstGeom prst="rect">
              <a:avLst/>
            </a:prstGeom>
            <a:noFill/>
          </p:spPr>
          <p:txBody>
            <a:bodyPr wrap="square" rtlCol="0">
              <a:spAutoFit/>
            </a:bodyPr>
            <a:lstStyle/>
            <a:p>
              <a:r>
                <a:rPr lang="en-US" dirty="0">
                  <a:latin typeface="Georgia" panose="02040502050405020303" pitchFamily="18" charset="0"/>
                </a:rPr>
                <a:t>.</a:t>
              </a:r>
              <a:r>
                <a:rPr lang="en-US" dirty="0">
                  <a:solidFill>
                    <a:schemeClr val="accent5">
                      <a:lumMod val="50000"/>
                    </a:schemeClr>
                  </a:solidFill>
                  <a:latin typeface="Georgia" panose="02040502050405020303" pitchFamily="18" charset="0"/>
                </a:rPr>
                <a:t>text-primary</a:t>
              </a:r>
            </a:p>
          </p:txBody>
        </p:sp>
      </p:grpSp>
      <p:grpSp>
        <p:nvGrpSpPr>
          <p:cNvPr id="10" name="Group 9">
            <a:extLst>
              <a:ext uri="{FF2B5EF4-FFF2-40B4-BE49-F238E27FC236}">
                <a16:creationId xmlns:a16="http://schemas.microsoft.com/office/drawing/2014/main" id="{EBC129DD-512B-4A94-8947-6EB1117F9EFE}"/>
              </a:ext>
            </a:extLst>
          </p:cNvPr>
          <p:cNvGrpSpPr/>
          <p:nvPr/>
        </p:nvGrpSpPr>
        <p:grpSpPr>
          <a:xfrm>
            <a:off x="537209" y="4245610"/>
            <a:ext cx="2349681" cy="369332"/>
            <a:chOff x="537210" y="4245610"/>
            <a:chExt cx="2140676" cy="369332"/>
          </a:xfrm>
        </p:grpSpPr>
        <p:pic>
          <p:nvPicPr>
            <p:cNvPr id="13" name="Picture 12" descr="color-wheel"/>
            <p:cNvPicPr>
              <a:picLocks noChangeAspect="1"/>
            </p:cNvPicPr>
            <p:nvPr/>
          </p:nvPicPr>
          <p:blipFill>
            <a:blip r:embed="rId5"/>
            <a:stretch>
              <a:fillRect/>
            </a:stretch>
          </p:blipFill>
          <p:spPr>
            <a:xfrm flipV="1">
              <a:off x="537210" y="4260850"/>
              <a:ext cx="343535" cy="343535"/>
            </a:xfrm>
            <a:prstGeom prst="rect">
              <a:avLst/>
            </a:prstGeom>
          </p:spPr>
        </p:pic>
        <p:sp>
          <p:nvSpPr>
            <p:cNvPr id="14" name="Text Box 13"/>
            <p:cNvSpPr txBox="1"/>
            <p:nvPr/>
          </p:nvSpPr>
          <p:spPr>
            <a:xfrm>
              <a:off x="1059180" y="4245610"/>
              <a:ext cx="1618706" cy="369332"/>
            </a:xfrm>
            <a:prstGeom prst="rect">
              <a:avLst/>
            </a:prstGeom>
            <a:noFill/>
          </p:spPr>
          <p:txBody>
            <a:bodyPr wrap="square" rtlCol="0">
              <a:spAutoFit/>
            </a:bodyPr>
            <a:lstStyle/>
            <a:p>
              <a:r>
                <a:rPr lang="en-US" dirty="0">
                  <a:solidFill>
                    <a:schemeClr val="accent5">
                      <a:lumMod val="50000"/>
                    </a:schemeClr>
                  </a:solidFill>
                  <a:latin typeface="Georgia" panose="02040502050405020303" pitchFamily="18" charset="0"/>
                </a:rPr>
                <a:t>.text-success</a:t>
              </a:r>
            </a:p>
          </p:txBody>
        </p:sp>
      </p:grpSp>
      <p:grpSp>
        <p:nvGrpSpPr>
          <p:cNvPr id="30" name="Group 29">
            <a:extLst>
              <a:ext uri="{FF2B5EF4-FFF2-40B4-BE49-F238E27FC236}">
                <a16:creationId xmlns:a16="http://schemas.microsoft.com/office/drawing/2014/main" id="{E3073510-63AD-4E89-95C5-40571F17D525}"/>
              </a:ext>
            </a:extLst>
          </p:cNvPr>
          <p:cNvGrpSpPr/>
          <p:nvPr/>
        </p:nvGrpSpPr>
        <p:grpSpPr>
          <a:xfrm>
            <a:off x="537210" y="5114290"/>
            <a:ext cx="2343150" cy="369332"/>
            <a:chOff x="537210" y="5114290"/>
            <a:chExt cx="2343150" cy="369332"/>
          </a:xfrm>
        </p:grpSpPr>
        <p:pic>
          <p:nvPicPr>
            <p:cNvPr id="15" name="Picture 14" descr="color-wheel"/>
            <p:cNvPicPr>
              <a:picLocks noChangeAspect="1"/>
            </p:cNvPicPr>
            <p:nvPr/>
          </p:nvPicPr>
          <p:blipFill>
            <a:blip r:embed="rId5"/>
            <a:stretch>
              <a:fillRect/>
            </a:stretch>
          </p:blipFill>
          <p:spPr>
            <a:xfrm flipV="1">
              <a:off x="537210" y="5125085"/>
              <a:ext cx="343535" cy="343535"/>
            </a:xfrm>
            <a:prstGeom prst="rect">
              <a:avLst/>
            </a:prstGeom>
          </p:spPr>
        </p:pic>
        <p:sp>
          <p:nvSpPr>
            <p:cNvPr id="16" name="Text Box 15"/>
            <p:cNvSpPr txBox="1"/>
            <p:nvPr/>
          </p:nvSpPr>
          <p:spPr>
            <a:xfrm>
              <a:off x="1106170" y="5114290"/>
              <a:ext cx="1774190" cy="369332"/>
            </a:xfrm>
            <a:prstGeom prst="rect">
              <a:avLst/>
            </a:prstGeom>
            <a:noFill/>
          </p:spPr>
          <p:txBody>
            <a:bodyPr wrap="square" rtlCol="0">
              <a:spAutoFit/>
            </a:bodyPr>
            <a:lstStyle/>
            <a:p>
              <a:r>
                <a:rPr lang="en-US" dirty="0">
                  <a:solidFill>
                    <a:schemeClr val="accent5">
                      <a:lumMod val="50000"/>
                    </a:schemeClr>
                  </a:solidFill>
                  <a:latin typeface="Georgia" panose="02040502050405020303" pitchFamily="18" charset="0"/>
                </a:rPr>
                <a:t>.text-dark</a:t>
              </a:r>
            </a:p>
          </p:txBody>
        </p:sp>
      </p:grpSp>
      <p:grpSp>
        <p:nvGrpSpPr>
          <p:cNvPr id="8" name="Group 7">
            <a:extLst>
              <a:ext uri="{FF2B5EF4-FFF2-40B4-BE49-F238E27FC236}">
                <a16:creationId xmlns:a16="http://schemas.microsoft.com/office/drawing/2014/main" id="{16EDD67B-078E-4BE3-A60D-24F42A4935A2}"/>
              </a:ext>
            </a:extLst>
          </p:cNvPr>
          <p:cNvGrpSpPr/>
          <p:nvPr/>
        </p:nvGrpSpPr>
        <p:grpSpPr>
          <a:xfrm>
            <a:off x="3218815" y="3453130"/>
            <a:ext cx="2503533" cy="378857"/>
            <a:chOff x="3218815" y="3453130"/>
            <a:chExt cx="2503533" cy="378857"/>
          </a:xfrm>
        </p:grpSpPr>
        <p:pic>
          <p:nvPicPr>
            <p:cNvPr id="17" name="Picture 16" descr="color-wheel"/>
            <p:cNvPicPr>
              <a:picLocks noChangeAspect="1"/>
            </p:cNvPicPr>
            <p:nvPr/>
          </p:nvPicPr>
          <p:blipFill>
            <a:blip r:embed="rId5"/>
            <a:stretch>
              <a:fillRect/>
            </a:stretch>
          </p:blipFill>
          <p:spPr>
            <a:xfrm flipV="1">
              <a:off x="3218815" y="3453130"/>
              <a:ext cx="343535" cy="343535"/>
            </a:xfrm>
            <a:prstGeom prst="rect">
              <a:avLst/>
            </a:prstGeom>
          </p:spPr>
        </p:pic>
        <p:sp>
          <p:nvSpPr>
            <p:cNvPr id="18" name="Text Box 17"/>
            <p:cNvSpPr txBox="1"/>
            <p:nvPr/>
          </p:nvSpPr>
          <p:spPr>
            <a:xfrm>
              <a:off x="3900805" y="3462655"/>
              <a:ext cx="1821543" cy="369332"/>
            </a:xfrm>
            <a:prstGeom prst="rect">
              <a:avLst/>
            </a:prstGeom>
            <a:noFill/>
          </p:spPr>
          <p:txBody>
            <a:bodyPr wrap="square" rtlCol="0">
              <a:spAutoFit/>
            </a:bodyPr>
            <a:lstStyle/>
            <a:p>
              <a:r>
                <a:rPr lang="en-US" dirty="0">
                  <a:solidFill>
                    <a:schemeClr val="accent5">
                      <a:lumMod val="50000"/>
                    </a:schemeClr>
                  </a:solidFill>
                  <a:latin typeface="Georgia" panose="02040502050405020303" pitchFamily="18" charset="0"/>
                </a:rPr>
                <a:t>.text-danger</a:t>
              </a:r>
            </a:p>
          </p:txBody>
        </p:sp>
      </p:grpSp>
      <p:grpSp>
        <p:nvGrpSpPr>
          <p:cNvPr id="11" name="Group 10">
            <a:extLst>
              <a:ext uri="{FF2B5EF4-FFF2-40B4-BE49-F238E27FC236}">
                <a16:creationId xmlns:a16="http://schemas.microsoft.com/office/drawing/2014/main" id="{AB4E9A3D-2329-4A94-BA21-A6FFDE221966}"/>
              </a:ext>
            </a:extLst>
          </p:cNvPr>
          <p:cNvGrpSpPr/>
          <p:nvPr/>
        </p:nvGrpSpPr>
        <p:grpSpPr>
          <a:xfrm>
            <a:off x="3218815" y="4267835"/>
            <a:ext cx="3281771" cy="392430"/>
            <a:chOff x="3218815" y="4267835"/>
            <a:chExt cx="3281771" cy="392430"/>
          </a:xfrm>
        </p:grpSpPr>
        <p:pic>
          <p:nvPicPr>
            <p:cNvPr id="19" name="Picture 18" descr="color-wheel"/>
            <p:cNvPicPr>
              <a:picLocks noChangeAspect="1"/>
            </p:cNvPicPr>
            <p:nvPr/>
          </p:nvPicPr>
          <p:blipFill>
            <a:blip r:embed="rId5"/>
            <a:stretch>
              <a:fillRect/>
            </a:stretch>
          </p:blipFill>
          <p:spPr>
            <a:xfrm flipV="1">
              <a:off x="3218815" y="4267835"/>
              <a:ext cx="343535" cy="343535"/>
            </a:xfrm>
            <a:prstGeom prst="rect">
              <a:avLst/>
            </a:prstGeom>
          </p:spPr>
        </p:pic>
        <p:sp>
          <p:nvSpPr>
            <p:cNvPr id="20" name="Text Box 19"/>
            <p:cNvSpPr txBox="1"/>
            <p:nvPr/>
          </p:nvSpPr>
          <p:spPr>
            <a:xfrm>
              <a:off x="3900805" y="4291965"/>
              <a:ext cx="2599781" cy="368300"/>
            </a:xfrm>
            <a:prstGeom prst="rect">
              <a:avLst/>
            </a:prstGeom>
            <a:noFill/>
          </p:spPr>
          <p:txBody>
            <a:bodyPr wrap="square" rtlCol="0">
              <a:spAutoFit/>
            </a:bodyPr>
            <a:lstStyle/>
            <a:p>
              <a:r>
                <a:rPr lang="en-US" dirty="0">
                  <a:solidFill>
                    <a:schemeClr val="accent5">
                      <a:lumMod val="50000"/>
                    </a:schemeClr>
                  </a:solidFill>
                  <a:latin typeface="Georgia" panose="02040502050405020303" pitchFamily="18" charset="0"/>
                </a:rPr>
                <a:t>.text-warning</a:t>
              </a:r>
            </a:p>
          </p:txBody>
        </p:sp>
      </p:grpSp>
      <p:grpSp>
        <p:nvGrpSpPr>
          <p:cNvPr id="31" name="Group 30">
            <a:extLst>
              <a:ext uri="{FF2B5EF4-FFF2-40B4-BE49-F238E27FC236}">
                <a16:creationId xmlns:a16="http://schemas.microsoft.com/office/drawing/2014/main" id="{92FA8C19-7C8E-4F7D-B94E-6CC90F8A0B34}"/>
              </a:ext>
            </a:extLst>
          </p:cNvPr>
          <p:cNvGrpSpPr/>
          <p:nvPr/>
        </p:nvGrpSpPr>
        <p:grpSpPr>
          <a:xfrm>
            <a:off x="3218815" y="5117465"/>
            <a:ext cx="2877185" cy="369332"/>
            <a:chOff x="3218815" y="5117465"/>
            <a:chExt cx="2877185" cy="369332"/>
          </a:xfrm>
        </p:grpSpPr>
        <p:pic>
          <p:nvPicPr>
            <p:cNvPr id="21" name="Picture 20" descr="color-wheel"/>
            <p:cNvPicPr>
              <a:picLocks noChangeAspect="1"/>
            </p:cNvPicPr>
            <p:nvPr/>
          </p:nvPicPr>
          <p:blipFill>
            <a:blip r:embed="rId5"/>
            <a:stretch>
              <a:fillRect/>
            </a:stretch>
          </p:blipFill>
          <p:spPr>
            <a:xfrm flipV="1">
              <a:off x="3218815" y="5139055"/>
              <a:ext cx="343535" cy="343535"/>
            </a:xfrm>
            <a:prstGeom prst="rect">
              <a:avLst/>
            </a:prstGeom>
          </p:spPr>
        </p:pic>
        <p:sp>
          <p:nvSpPr>
            <p:cNvPr id="22" name="Text Box 21"/>
            <p:cNvSpPr txBox="1"/>
            <p:nvPr/>
          </p:nvSpPr>
          <p:spPr>
            <a:xfrm>
              <a:off x="3900805" y="5117465"/>
              <a:ext cx="2195195" cy="369332"/>
            </a:xfrm>
            <a:prstGeom prst="rect">
              <a:avLst/>
            </a:prstGeom>
            <a:noFill/>
          </p:spPr>
          <p:txBody>
            <a:bodyPr wrap="square" rtlCol="0">
              <a:spAutoFit/>
            </a:bodyPr>
            <a:lstStyle/>
            <a:p>
              <a:r>
                <a:rPr lang="en-US" dirty="0">
                  <a:solidFill>
                    <a:schemeClr val="accent5">
                      <a:lumMod val="50000"/>
                    </a:schemeClr>
                  </a:solidFill>
                  <a:latin typeface="Georgia" panose="02040502050405020303" pitchFamily="18" charset="0"/>
                </a:rPr>
                <a:t>.text-info</a:t>
              </a:r>
            </a:p>
          </p:txBody>
        </p:sp>
      </p:grpSp>
      <p:pic>
        <p:nvPicPr>
          <p:cNvPr id="23" name="Picture 22" descr="boot-colors"/>
          <p:cNvPicPr>
            <a:picLocks noChangeAspect="1"/>
          </p:cNvPicPr>
          <p:nvPr/>
        </p:nvPicPr>
        <p:blipFill>
          <a:blip r:embed="rId6"/>
          <a:stretch>
            <a:fillRect/>
          </a:stretch>
        </p:blipFill>
        <p:spPr>
          <a:xfrm>
            <a:off x="7752034" y="3429000"/>
            <a:ext cx="3631565" cy="2298065"/>
          </a:xfrm>
          <a:prstGeom prst="rect">
            <a:avLst/>
          </a:prstGeom>
        </p:spPr>
      </p:pic>
      <p:pic>
        <p:nvPicPr>
          <p:cNvPr id="277" name="Google Shape;277;p19"/>
          <p:cNvPicPr preferRelativeResize="0"/>
          <p:nvPr/>
        </p:nvPicPr>
        <p:blipFill rotWithShape="1">
          <a:blip r:embed="rId7"/>
          <a:srcRect/>
          <a:stretch>
            <a:fillRect/>
          </a:stretch>
        </p:blipFill>
        <p:spPr>
          <a:xfrm>
            <a:off x="667752" y="6108424"/>
            <a:ext cx="1295801" cy="423119"/>
          </a:xfrm>
          <a:prstGeom prst="rect">
            <a:avLst/>
          </a:prstGeom>
          <a:noFill/>
          <a:ln>
            <a:noFill/>
          </a:ln>
        </p:spPr>
      </p:pic>
      <p:pic>
        <p:nvPicPr>
          <p:cNvPr id="4" name="Bootstrap 5 Colors Boots 2">
            <a:hlinkClick r:id="" action="ppaction://media"/>
            <a:extLst>
              <a:ext uri="{FF2B5EF4-FFF2-40B4-BE49-F238E27FC236}">
                <a16:creationId xmlns:a16="http://schemas.microsoft.com/office/drawing/2014/main" id="{8E4369A4-15CA-4B56-841D-94EE3A62D5B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528116" y="624644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82"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grpId="0" nodeType="withEffect">
                                  <p:stCondLst>
                                    <p:cond delay="179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818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914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148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308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79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50" fill="hold" display="0">
                  <p:stCondLst>
                    <p:cond delay="indefinite"/>
                  </p:stCondLst>
                  <p:endCondLst>
                    <p:cond evt="onStopAudio" delay="0">
                      <p:tgtEl>
                        <p:sldTgt/>
                      </p:tgtEl>
                    </p:cond>
                  </p:endCondLst>
                </p:cTn>
                <p:tgtEl>
                  <p:spTgt spid="4"/>
                </p:tgtEl>
              </p:cMediaNode>
            </p:audio>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16B734-E9CB-4B18-A050-7436E46AEC18}"/>
              </a:ext>
            </a:extLst>
          </p:cNvPr>
          <p:cNvGrpSpPr/>
          <p:nvPr/>
        </p:nvGrpSpPr>
        <p:grpSpPr>
          <a:xfrm>
            <a:off x="1076778" y="1960854"/>
            <a:ext cx="6073594" cy="3739515"/>
            <a:chOff x="1076778" y="1960854"/>
            <a:chExt cx="6073594" cy="3739515"/>
          </a:xfrm>
        </p:grpSpPr>
        <p:pic>
          <p:nvPicPr>
            <p:cNvPr id="270" name="Google Shape;270;p18"/>
            <p:cNvPicPr preferRelativeResize="0"/>
            <p:nvPr/>
          </p:nvPicPr>
          <p:blipFill rotWithShape="1">
            <a:blip r:embed="rId5"/>
            <a:srcRect l="7935" t="7158" r="7902" b="8210"/>
            <a:stretch>
              <a:fillRect/>
            </a:stretch>
          </p:blipFill>
          <p:spPr>
            <a:xfrm>
              <a:off x="1076778" y="1960854"/>
              <a:ext cx="6041390" cy="3739515"/>
            </a:xfrm>
            <a:prstGeom prst="rect">
              <a:avLst/>
            </a:prstGeom>
            <a:noFill/>
            <a:ln>
              <a:noFill/>
            </a:ln>
          </p:spPr>
        </p:pic>
        <p:sp>
          <p:nvSpPr>
            <p:cNvPr id="32" name="Text Box 31"/>
            <p:cNvSpPr txBox="1"/>
            <p:nvPr/>
          </p:nvSpPr>
          <p:spPr>
            <a:xfrm>
              <a:off x="1432832" y="2440305"/>
              <a:ext cx="5717540" cy="2729230"/>
            </a:xfrm>
            <a:prstGeom prst="rect">
              <a:avLst/>
            </a:prstGeom>
            <a:noFill/>
          </p:spPr>
          <p:txBody>
            <a:bodyPr wrap="square" rtlCol="0">
              <a:noAutofit/>
            </a:bodyPr>
            <a:lstStyle/>
            <a:p>
              <a:pPr>
                <a:lnSpc>
                  <a:spcPct val="150000"/>
                </a:lnSpc>
              </a:pPr>
              <a:r>
                <a:rPr lang="en-US" dirty="0">
                  <a:solidFill>
                    <a:schemeClr val="bg1"/>
                  </a:solidFill>
                </a:rPr>
                <a:t>&lt;p class="text-primary"&gt;Primary link&lt;/p&gt;</a:t>
              </a:r>
            </a:p>
            <a:p>
              <a:pPr>
                <a:lnSpc>
                  <a:spcPct val="150000"/>
                </a:lnSpc>
              </a:pPr>
              <a:r>
                <a:rPr lang="en-US" dirty="0">
                  <a:solidFill>
                    <a:schemeClr val="bg1"/>
                  </a:solidFill>
                </a:rPr>
                <a:t>&lt;p class="text-secondary"&gt;Secondary link&lt;/p&gt;</a:t>
              </a:r>
            </a:p>
            <a:p>
              <a:pPr>
                <a:lnSpc>
                  <a:spcPct val="150000"/>
                </a:lnSpc>
              </a:pPr>
              <a:r>
                <a:rPr lang="en-US" dirty="0">
                  <a:solidFill>
                    <a:schemeClr val="bg1"/>
                  </a:solidFill>
                </a:rPr>
                <a:t>&lt;p class="text-success"&gt;Success link&lt;/p&gt;</a:t>
              </a:r>
            </a:p>
            <a:p>
              <a:pPr>
                <a:lnSpc>
                  <a:spcPct val="150000"/>
                </a:lnSpc>
              </a:pPr>
              <a:r>
                <a:rPr lang="en-US" dirty="0">
                  <a:solidFill>
                    <a:schemeClr val="bg1"/>
                  </a:solidFill>
                </a:rPr>
                <a:t>&lt;p class="text-danger"&gt;Danger link&lt;/p&gt;</a:t>
              </a:r>
            </a:p>
            <a:p>
              <a:pPr>
                <a:lnSpc>
                  <a:spcPct val="150000"/>
                </a:lnSpc>
              </a:pPr>
              <a:r>
                <a:rPr lang="en-US" dirty="0">
                  <a:solidFill>
                    <a:schemeClr val="bg1"/>
                  </a:solidFill>
                </a:rPr>
                <a:t>&lt;p class="text-warning"&gt;Warning link&lt;/p&gt;</a:t>
              </a:r>
            </a:p>
          </p:txBody>
        </p:sp>
      </p:grpSp>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Bootstrap Example</a:t>
            </a:r>
          </a:p>
        </p:txBody>
      </p:sp>
      <p:graphicFrame>
        <p:nvGraphicFramePr>
          <p:cNvPr id="4" name="Object 3"/>
          <p:cNvGraphicFramePr/>
          <p:nvPr/>
        </p:nvGraphicFramePr>
        <p:xfrm>
          <a:off x="8411210" y="2440305"/>
          <a:ext cx="3375660" cy="2380615"/>
        </p:xfrm>
        <a:graphic>
          <a:graphicData uri="http://schemas.openxmlformats.org/presentationml/2006/ole">
            <mc:AlternateContent xmlns:mc="http://schemas.openxmlformats.org/markup-compatibility/2006">
              <mc:Choice xmlns:v="urn:schemas-microsoft-com:vml" Requires="v">
                <p:oleObj r:id="rId6" imgW="3552825" imgH="1762125" progId="Paint.Picture">
                  <p:embed/>
                </p:oleObj>
              </mc:Choice>
              <mc:Fallback>
                <p:oleObj r:id="rId6" imgW="3552825" imgH="1762125" progId="Paint.Picture">
                  <p:embed/>
                  <p:pic>
                    <p:nvPicPr>
                      <p:cNvPr id="0" name="Picture 4"/>
                      <p:cNvPicPr/>
                      <p:nvPr/>
                    </p:nvPicPr>
                    <p:blipFill>
                      <a:blip r:embed="rId7"/>
                      <a:stretch>
                        <a:fillRect/>
                      </a:stretch>
                    </p:blipFill>
                    <p:spPr>
                      <a:xfrm>
                        <a:off x="8411210" y="2440305"/>
                        <a:ext cx="3375660" cy="2380615"/>
                      </a:xfrm>
                      <a:prstGeom prst="rect">
                        <a:avLst/>
                      </a:prstGeom>
                    </p:spPr>
                  </p:pic>
                </p:oleObj>
              </mc:Fallback>
            </mc:AlternateContent>
          </a:graphicData>
        </a:graphic>
      </p:graphicFrame>
      <p:pic>
        <p:nvPicPr>
          <p:cNvPr id="277" name="Google Shape;277;p19"/>
          <p:cNvPicPr preferRelativeResize="0"/>
          <p:nvPr/>
        </p:nvPicPr>
        <p:blipFill rotWithShape="1">
          <a:blip r:embed="rId8"/>
          <a:srcRect/>
          <a:stretch>
            <a:fillRect/>
          </a:stretch>
        </p:blipFill>
        <p:spPr>
          <a:xfrm>
            <a:off x="667752" y="6108424"/>
            <a:ext cx="1295801" cy="423119"/>
          </a:xfrm>
          <a:prstGeom prst="rect">
            <a:avLst/>
          </a:prstGeom>
          <a:noFill/>
          <a:ln>
            <a:noFill/>
          </a:ln>
        </p:spPr>
      </p:pic>
      <p:pic>
        <p:nvPicPr>
          <p:cNvPr id="2" name="In this example we-ll ex 1">
            <a:hlinkClick r:id="" action="ppaction://media"/>
            <a:extLst>
              <a:ext uri="{FF2B5EF4-FFF2-40B4-BE49-F238E27FC236}">
                <a16:creationId xmlns:a16="http://schemas.microsoft.com/office/drawing/2014/main" id="{F1F5D39C-5A5F-447E-84AA-82C538B7235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750185" y="6231203"/>
            <a:ext cx="406400" cy="406400"/>
          </a:xfrm>
          <a:prstGeom prst="rect">
            <a:avLst/>
          </a:prstGeom>
        </p:spPr>
      </p:pic>
      <p:cxnSp>
        <p:nvCxnSpPr>
          <p:cNvPr id="6" name="Straight Arrow Connector 5">
            <a:extLst>
              <a:ext uri="{FF2B5EF4-FFF2-40B4-BE49-F238E27FC236}">
                <a16:creationId xmlns:a16="http://schemas.microsoft.com/office/drawing/2014/main" id="{83DF5C9A-6BE5-4767-AA8D-1CAE667B5121}"/>
              </a:ext>
            </a:extLst>
          </p:cNvPr>
          <p:cNvCxnSpPr>
            <a:cxnSpLocks/>
          </p:cNvCxnSpPr>
          <p:nvPr/>
        </p:nvCxnSpPr>
        <p:spPr>
          <a:xfrm>
            <a:off x="7311571" y="3804920"/>
            <a:ext cx="1099639" cy="0"/>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91" fill="hold"/>
                                        <p:tgtEl>
                                          <p:spTgt spid="2"/>
                                        </p:tgtEl>
                                      </p:cBhvr>
                                    </p:cmd>
                                  </p:childTnLst>
                                </p:cTn>
                              </p:par>
                              <p:par>
                                <p:cTn id="7" presetID="42" presetClass="entr" presetSubtype="0" fill="hold" grpId="0"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1000"/>
                                        <p:tgtEl>
                                          <p:spTgt spid="278"/>
                                        </p:tgtEl>
                                      </p:cBhvr>
                                    </p:animEffect>
                                    <p:anim calcmode="lin" valueType="num">
                                      <p:cBhvr>
                                        <p:cTn id="10" dur="1000" fill="hold"/>
                                        <p:tgtEl>
                                          <p:spTgt spid="278"/>
                                        </p:tgtEl>
                                        <p:attrNameLst>
                                          <p:attrName>ppt_x</p:attrName>
                                        </p:attrNameLst>
                                      </p:cBhvr>
                                      <p:tavLst>
                                        <p:tav tm="0">
                                          <p:val>
                                            <p:strVal val="#ppt_x"/>
                                          </p:val>
                                        </p:tav>
                                        <p:tav tm="100000">
                                          <p:val>
                                            <p:strVal val="#ppt_x"/>
                                          </p:val>
                                        </p:tav>
                                      </p:tavLst>
                                    </p:anim>
                                    <p:anim calcmode="lin" valueType="num">
                                      <p:cBhvr>
                                        <p:cTn id="11" dur="1000" fill="hold"/>
                                        <p:tgtEl>
                                          <p:spTgt spid="278"/>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22" presetClass="entr" presetSubtype="4" fill="hold" nodeType="withEffect">
                                  <p:stCondLst>
                                    <p:cond delay="1600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4" fill="hold" nodeType="withEffect">
                                  <p:stCondLst>
                                    <p:cond delay="1580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2"/>
                </p:tgtEl>
              </p:cMediaNode>
            </p:audio>
          </p:childTnLst>
        </p:cTn>
      </p:par>
    </p:tnLst>
    <p:bldLst>
      <p:bldP spid="27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9"/>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Buttons</a:t>
            </a:r>
          </a:p>
        </p:txBody>
      </p:sp>
      <p:pic>
        <p:nvPicPr>
          <p:cNvPr id="279" name="Google Shape;279;p19"/>
          <p:cNvPicPr preferRelativeResize="0"/>
          <p:nvPr/>
        </p:nvPicPr>
        <p:blipFill rotWithShape="1">
          <a:blip r:embed="rId6"/>
          <a:srcRect t="36091"/>
          <a:stretch>
            <a:fillRect/>
          </a:stretch>
        </p:blipFill>
        <p:spPr>
          <a:xfrm>
            <a:off x="281305" y="3004820"/>
            <a:ext cx="4264569" cy="1990090"/>
          </a:xfrm>
          <a:prstGeom prst="rect">
            <a:avLst/>
          </a:prstGeom>
          <a:noFill/>
          <a:ln>
            <a:noFill/>
          </a:ln>
        </p:spPr>
      </p:pic>
      <p:sp>
        <p:nvSpPr>
          <p:cNvPr id="3" name="Rounded Rectangle 2"/>
          <p:cNvSpPr/>
          <p:nvPr/>
        </p:nvSpPr>
        <p:spPr>
          <a:xfrm>
            <a:off x="899160" y="1289050"/>
            <a:ext cx="9781540" cy="103505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marL="0" marR="0" lvl="0" indent="0" algn="l" rtl="0">
              <a:lnSpc>
                <a:spcPct val="150000"/>
              </a:lnSpc>
              <a:spcBef>
                <a:spcPts val="0"/>
              </a:spcBef>
              <a:spcAft>
                <a:spcPts val="0"/>
              </a:spcAft>
              <a:buClr>
                <a:srgbClr val="002060"/>
              </a:buClr>
              <a:buSzPts val="2400"/>
              <a:buFont typeface="Arial Rounded"/>
              <a:buNone/>
            </a:pPr>
            <a:endParaRPr lang="en-US" b="1" dirty="0">
              <a:solidFill>
                <a:srgbClr val="002060"/>
              </a:solidFill>
              <a:latin typeface="Arial Rounded"/>
              <a:ea typeface="Arial Rounded"/>
              <a:cs typeface="Arial Rounded"/>
              <a:sym typeface="Arial Rounded"/>
            </a:endParaRPr>
          </a:p>
          <a:p>
            <a:pPr marL="0" marR="0" lvl="0" indent="0" algn="l" rtl="0">
              <a:lnSpc>
                <a:spcPct val="150000"/>
              </a:lnSpc>
              <a:spcBef>
                <a:spcPts val="0"/>
              </a:spcBef>
              <a:spcAft>
                <a:spcPts val="0"/>
              </a:spcAft>
              <a:buClr>
                <a:srgbClr val="002060"/>
              </a:buClr>
              <a:buSzPts val="2400"/>
              <a:buFont typeface="Arial Rounded"/>
              <a:buNone/>
            </a:pPr>
            <a:r>
              <a:rPr lang="en-US" b="1" dirty="0">
                <a:solidFill>
                  <a:srgbClr val="002060"/>
                </a:solidFill>
                <a:latin typeface="Georgia" panose="02040502050405020303" charset="0"/>
                <a:ea typeface="Arial Rounded"/>
                <a:cs typeface="Georgia" panose="02040502050405020303" charset="0"/>
                <a:sym typeface="Arial Rounded"/>
              </a:rPr>
              <a:t>Buttons:</a:t>
            </a:r>
            <a:r>
              <a:rPr lang="en-US" dirty="0">
                <a:solidFill>
                  <a:schemeClr val="dk1"/>
                </a:solidFill>
                <a:latin typeface="Georgia" panose="02040502050405020303" charset="0"/>
                <a:ea typeface="Calibri" panose="020F0502020204030204"/>
                <a:cs typeface="Georgia" panose="02040502050405020303" charset="0"/>
                <a:sym typeface="Calibri" panose="020F0502020204030204"/>
              </a:rPr>
              <a:t> </a:t>
            </a:r>
            <a:r>
              <a:rPr lang="en-US" dirty="0">
                <a:solidFill>
                  <a:srgbClr val="0070C0"/>
                </a:solidFill>
                <a:latin typeface="Georgia" panose="02040502050405020303" charset="0"/>
                <a:ea typeface="Tahoma" panose="020B0604030504040204"/>
                <a:cs typeface="Georgia" panose="02040502050405020303" charset="0"/>
                <a:sym typeface="Tahoma" panose="020B0604030504040204"/>
              </a:rPr>
              <a:t>Bootstrap provides a versatile set of button styles, sizes, and states. You can create primary, secondary, outline, and various other button styles.</a:t>
            </a:r>
            <a:endParaRPr dirty="0">
              <a:solidFill>
                <a:srgbClr val="0070C0"/>
              </a:solidFill>
              <a:latin typeface="Georgia" panose="02040502050405020303" charset="0"/>
              <a:ea typeface="Tahoma" panose="020B0604030504040204"/>
              <a:cs typeface="Georgia" panose="02040502050405020303" charset="0"/>
              <a:sym typeface="Tahoma" panose="020B0604030504040204"/>
            </a:endParaRPr>
          </a:p>
          <a:p>
            <a:pPr marL="0" marR="0" lvl="0" indent="0" algn="l" rtl="0">
              <a:spcBef>
                <a:spcPts val="0"/>
              </a:spcBef>
              <a:spcAft>
                <a:spcPts val="0"/>
              </a:spcAft>
              <a:buClr>
                <a:schemeClr val="dk1"/>
              </a:buClr>
              <a:buSzPts val="1800"/>
              <a:buFont typeface="Calibri" panose="020F0502020204030204"/>
              <a:buNone/>
            </a:pPr>
            <a:endParaRPr dirty="0">
              <a:solidFill>
                <a:schemeClr val="dk1"/>
              </a:solidFill>
              <a:latin typeface="Calibri" panose="020F0502020204030204"/>
              <a:ea typeface="Calibri" panose="020F0502020204030204"/>
              <a:cs typeface="Calibri" panose="020F0502020204030204"/>
              <a:sym typeface="Calibri" panose="020F0502020204030204"/>
            </a:endParaRPr>
          </a:p>
          <a:p>
            <a:pPr algn="ctr"/>
            <a:endParaRPr lang="en-US" dirty="0"/>
          </a:p>
        </p:txBody>
      </p:sp>
      <p:grpSp>
        <p:nvGrpSpPr>
          <p:cNvPr id="5" name="Group 4">
            <a:extLst>
              <a:ext uri="{FF2B5EF4-FFF2-40B4-BE49-F238E27FC236}">
                <a16:creationId xmlns:a16="http://schemas.microsoft.com/office/drawing/2014/main" id="{8169B3EC-A79E-4AE5-8E4B-ACDA2F97839A}"/>
              </a:ext>
            </a:extLst>
          </p:cNvPr>
          <p:cNvGrpSpPr/>
          <p:nvPr/>
        </p:nvGrpSpPr>
        <p:grpSpPr>
          <a:xfrm>
            <a:off x="5684520" y="2835103"/>
            <a:ext cx="6023338" cy="3484880"/>
            <a:chOff x="5684520" y="2841625"/>
            <a:chExt cx="6269355" cy="3484880"/>
          </a:xfrm>
        </p:grpSpPr>
        <p:pic>
          <p:nvPicPr>
            <p:cNvPr id="270" name="Google Shape;270;p18"/>
            <p:cNvPicPr preferRelativeResize="0"/>
            <p:nvPr/>
          </p:nvPicPr>
          <p:blipFill rotWithShape="1">
            <a:blip r:embed="rId7"/>
            <a:srcRect l="7935" t="7158" r="7902" b="8210"/>
            <a:stretch>
              <a:fillRect/>
            </a:stretch>
          </p:blipFill>
          <p:spPr>
            <a:xfrm>
              <a:off x="5684520" y="2841625"/>
              <a:ext cx="6269355" cy="3484880"/>
            </a:xfrm>
            <a:prstGeom prst="rect">
              <a:avLst/>
            </a:prstGeom>
            <a:noFill/>
            <a:ln>
              <a:noFill/>
            </a:ln>
          </p:spPr>
        </p:pic>
        <p:sp>
          <p:nvSpPr>
            <p:cNvPr id="4" name="Text Box 3"/>
            <p:cNvSpPr txBox="1"/>
            <p:nvPr/>
          </p:nvSpPr>
          <p:spPr>
            <a:xfrm>
              <a:off x="5902325" y="3112770"/>
              <a:ext cx="5808980" cy="2959735"/>
            </a:xfrm>
            <a:prstGeom prst="rect">
              <a:avLst/>
            </a:prstGeom>
            <a:noFill/>
          </p:spPr>
          <p:txBody>
            <a:bodyPr wrap="square" rtlCol="0">
              <a:noAutofit/>
            </a:bodyPr>
            <a:lstStyle/>
            <a:p>
              <a:pPr>
                <a:lnSpc>
                  <a:spcPct val="150000"/>
                </a:lnSpc>
              </a:pPr>
              <a:r>
                <a:rPr lang="en-US" sz="1400" dirty="0">
                  <a:solidFill>
                    <a:schemeClr val="bg1"/>
                  </a:solidFill>
                </a:rPr>
                <a:t>&lt;button type="button" class="</a:t>
              </a:r>
              <a:r>
                <a:rPr lang="en-US" sz="1400" dirty="0" err="1">
                  <a:solidFill>
                    <a:schemeClr val="bg1"/>
                  </a:solidFill>
                </a:rPr>
                <a:t>btn</a:t>
              </a:r>
              <a:r>
                <a:rPr lang="en-US" sz="1400" dirty="0">
                  <a:solidFill>
                    <a:schemeClr val="bg1"/>
                  </a:solidFill>
                </a:rPr>
                <a:t> </a:t>
              </a:r>
              <a:r>
                <a:rPr lang="en-US" sz="1400" dirty="0" err="1">
                  <a:solidFill>
                    <a:schemeClr val="bg1"/>
                  </a:solidFill>
                </a:rPr>
                <a:t>btn</a:t>
              </a:r>
              <a:r>
                <a:rPr lang="en-US" sz="1400" dirty="0">
                  <a:solidFill>
                    <a:schemeClr val="bg1"/>
                  </a:solidFill>
                </a:rPr>
                <a:t>-primary"&gt;Primary&lt;/button&gt;</a:t>
              </a:r>
            </a:p>
            <a:p>
              <a:pPr>
                <a:lnSpc>
                  <a:spcPct val="150000"/>
                </a:lnSpc>
              </a:pPr>
              <a:r>
                <a:rPr lang="en-US" sz="1400" dirty="0">
                  <a:solidFill>
                    <a:schemeClr val="bg1"/>
                  </a:solidFill>
                </a:rPr>
                <a:t>&lt;button type="button" class="</a:t>
              </a:r>
              <a:r>
                <a:rPr lang="en-US" sz="1400" dirty="0" err="1">
                  <a:solidFill>
                    <a:schemeClr val="bg1"/>
                  </a:solidFill>
                </a:rPr>
                <a:t>btn</a:t>
              </a:r>
              <a:r>
                <a:rPr lang="en-US" sz="1400" dirty="0">
                  <a:solidFill>
                    <a:schemeClr val="bg1"/>
                  </a:solidFill>
                </a:rPr>
                <a:t> </a:t>
              </a:r>
              <a:r>
                <a:rPr lang="en-US" sz="1400" dirty="0" err="1">
                  <a:solidFill>
                    <a:schemeClr val="bg1"/>
                  </a:solidFill>
                </a:rPr>
                <a:t>btn</a:t>
              </a:r>
              <a:r>
                <a:rPr lang="en-US" sz="1400" dirty="0">
                  <a:solidFill>
                    <a:schemeClr val="bg1"/>
                  </a:solidFill>
                </a:rPr>
                <a:t>-secondary"&gt;Secondary&lt;/button&gt;</a:t>
              </a:r>
            </a:p>
            <a:p>
              <a:pPr>
                <a:lnSpc>
                  <a:spcPct val="150000"/>
                </a:lnSpc>
              </a:pPr>
              <a:r>
                <a:rPr lang="en-US" sz="1400" dirty="0">
                  <a:solidFill>
                    <a:schemeClr val="bg1"/>
                  </a:solidFill>
                </a:rPr>
                <a:t>&lt;button type="button" class="</a:t>
              </a:r>
              <a:r>
                <a:rPr lang="en-US" sz="1400" dirty="0" err="1">
                  <a:solidFill>
                    <a:schemeClr val="bg1"/>
                  </a:solidFill>
                </a:rPr>
                <a:t>btn</a:t>
              </a:r>
              <a:r>
                <a:rPr lang="en-US" sz="1400" dirty="0">
                  <a:solidFill>
                    <a:schemeClr val="bg1"/>
                  </a:solidFill>
                </a:rPr>
                <a:t> </a:t>
              </a:r>
              <a:r>
                <a:rPr lang="en-US" sz="1400" dirty="0" err="1">
                  <a:solidFill>
                    <a:schemeClr val="bg1"/>
                  </a:solidFill>
                </a:rPr>
                <a:t>btn</a:t>
              </a:r>
              <a:r>
                <a:rPr lang="en-US" sz="1400" dirty="0">
                  <a:solidFill>
                    <a:schemeClr val="bg1"/>
                  </a:solidFill>
                </a:rPr>
                <a:t>-success"&gt;Success&lt;/button&gt;</a:t>
              </a:r>
            </a:p>
            <a:p>
              <a:pPr>
                <a:lnSpc>
                  <a:spcPct val="150000"/>
                </a:lnSpc>
              </a:pPr>
              <a:r>
                <a:rPr lang="en-US" sz="1400" dirty="0">
                  <a:solidFill>
                    <a:schemeClr val="bg1"/>
                  </a:solidFill>
                </a:rPr>
                <a:t>&lt;button type="button" class="</a:t>
              </a:r>
              <a:r>
                <a:rPr lang="en-US" sz="1400" dirty="0" err="1">
                  <a:solidFill>
                    <a:schemeClr val="bg1"/>
                  </a:solidFill>
                </a:rPr>
                <a:t>btn</a:t>
              </a:r>
              <a:r>
                <a:rPr lang="en-US" sz="1400" dirty="0">
                  <a:solidFill>
                    <a:schemeClr val="bg1"/>
                  </a:solidFill>
                </a:rPr>
                <a:t> </a:t>
              </a:r>
              <a:r>
                <a:rPr lang="en-US" sz="1400" dirty="0" err="1">
                  <a:solidFill>
                    <a:schemeClr val="bg1"/>
                  </a:solidFill>
                </a:rPr>
                <a:t>btn</a:t>
              </a:r>
              <a:r>
                <a:rPr lang="en-US" sz="1400" dirty="0">
                  <a:solidFill>
                    <a:schemeClr val="bg1"/>
                  </a:solidFill>
                </a:rPr>
                <a:t>-danger"&gt;Danger&lt;/button&gt;</a:t>
              </a:r>
            </a:p>
            <a:p>
              <a:pPr>
                <a:lnSpc>
                  <a:spcPct val="150000"/>
                </a:lnSpc>
              </a:pPr>
              <a:r>
                <a:rPr lang="en-US" sz="1400" dirty="0">
                  <a:solidFill>
                    <a:schemeClr val="bg1"/>
                  </a:solidFill>
                </a:rPr>
                <a:t>&lt;button type="button" class="</a:t>
              </a:r>
              <a:r>
                <a:rPr lang="en-US" sz="1400" dirty="0" err="1">
                  <a:solidFill>
                    <a:schemeClr val="bg1"/>
                  </a:solidFill>
                </a:rPr>
                <a:t>btn</a:t>
              </a:r>
              <a:r>
                <a:rPr lang="en-US" sz="1400" dirty="0">
                  <a:solidFill>
                    <a:schemeClr val="bg1"/>
                  </a:solidFill>
                </a:rPr>
                <a:t> </a:t>
              </a:r>
              <a:r>
                <a:rPr lang="en-US" sz="1400" dirty="0" err="1">
                  <a:solidFill>
                    <a:schemeClr val="bg1"/>
                  </a:solidFill>
                </a:rPr>
                <a:t>btn</a:t>
              </a:r>
              <a:r>
                <a:rPr lang="en-US" sz="1400" dirty="0">
                  <a:solidFill>
                    <a:schemeClr val="bg1"/>
                  </a:solidFill>
                </a:rPr>
                <a:t>-warning"&gt;Warning&lt;/button&gt;</a:t>
              </a:r>
            </a:p>
            <a:p>
              <a:pPr>
                <a:lnSpc>
                  <a:spcPct val="150000"/>
                </a:lnSpc>
              </a:pPr>
              <a:r>
                <a:rPr lang="en-US" sz="1400" dirty="0">
                  <a:solidFill>
                    <a:schemeClr val="bg1"/>
                  </a:solidFill>
                </a:rPr>
                <a:t>&lt;button type="button" class="</a:t>
              </a:r>
              <a:r>
                <a:rPr lang="en-US" sz="1400" dirty="0" err="1">
                  <a:solidFill>
                    <a:schemeClr val="bg1"/>
                  </a:solidFill>
                </a:rPr>
                <a:t>btn</a:t>
              </a:r>
              <a:r>
                <a:rPr lang="en-US" sz="1400" dirty="0">
                  <a:solidFill>
                    <a:schemeClr val="bg1"/>
                  </a:solidFill>
                </a:rPr>
                <a:t> </a:t>
              </a:r>
              <a:r>
                <a:rPr lang="en-US" sz="1400" dirty="0" err="1">
                  <a:solidFill>
                    <a:schemeClr val="bg1"/>
                  </a:solidFill>
                </a:rPr>
                <a:t>btn</a:t>
              </a:r>
              <a:r>
                <a:rPr lang="en-US" sz="1400" dirty="0">
                  <a:solidFill>
                    <a:schemeClr val="bg1"/>
                  </a:solidFill>
                </a:rPr>
                <a:t>-info"&gt;Info&lt;/button&gt;</a:t>
              </a:r>
            </a:p>
            <a:p>
              <a:pPr>
                <a:lnSpc>
                  <a:spcPct val="150000"/>
                </a:lnSpc>
              </a:pPr>
              <a:r>
                <a:rPr lang="en-US" sz="1400" dirty="0">
                  <a:solidFill>
                    <a:schemeClr val="bg1"/>
                  </a:solidFill>
                </a:rPr>
                <a:t>&lt;button type="button" class="</a:t>
              </a:r>
              <a:r>
                <a:rPr lang="en-US" sz="1400" dirty="0" err="1">
                  <a:solidFill>
                    <a:schemeClr val="bg1"/>
                  </a:solidFill>
                </a:rPr>
                <a:t>btn</a:t>
              </a:r>
              <a:r>
                <a:rPr lang="en-US" sz="1400" dirty="0">
                  <a:solidFill>
                    <a:schemeClr val="bg1"/>
                  </a:solidFill>
                </a:rPr>
                <a:t> </a:t>
              </a:r>
              <a:r>
                <a:rPr lang="en-US" sz="1400" dirty="0" err="1">
                  <a:solidFill>
                    <a:schemeClr val="bg1"/>
                  </a:solidFill>
                </a:rPr>
                <a:t>btn</a:t>
              </a:r>
              <a:r>
                <a:rPr lang="en-US" sz="1400" dirty="0">
                  <a:solidFill>
                    <a:schemeClr val="bg1"/>
                  </a:solidFill>
                </a:rPr>
                <a:t>-light"&gt;Light&lt;/button&gt;</a:t>
              </a:r>
            </a:p>
            <a:p>
              <a:pPr>
                <a:lnSpc>
                  <a:spcPct val="150000"/>
                </a:lnSpc>
              </a:pPr>
              <a:r>
                <a:rPr lang="en-US" sz="1400" dirty="0">
                  <a:solidFill>
                    <a:schemeClr val="bg1"/>
                  </a:solidFill>
                </a:rPr>
                <a:t>&lt;button type="button" class="</a:t>
              </a:r>
              <a:r>
                <a:rPr lang="en-US" sz="1400" dirty="0" err="1">
                  <a:solidFill>
                    <a:schemeClr val="bg1"/>
                  </a:solidFill>
                </a:rPr>
                <a:t>btn</a:t>
              </a:r>
              <a:r>
                <a:rPr lang="en-US" sz="1400" dirty="0">
                  <a:solidFill>
                    <a:schemeClr val="bg1"/>
                  </a:solidFill>
                </a:rPr>
                <a:t> </a:t>
              </a:r>
              <a:r>
                <a:rPr lang="en-US" sz="1400" dirty="0" err="1">
                  <a:solidFill>
                    <a:schemeClr val="bg1"/>
                  </a:solidFill>
                </a:rPr>
                <a:t>btn</a:t>
              </a:r>
              <a:r>
                <a:rPr lang="en-US" sz="1400" dirty="0">
                  <a:solidFill>
                    <a:schemeClr val="bg1"/>
                  </a:solidFill>
                </a:rPr>
                <a:t>-dark"&gt;Dark&lt;/button&gt;</a:t>
              </a:r>
            </a:p>
            <a:p>
              <a:pPr>
                <a:lnSpc>
                  <a:spcPct val="150000"/>
                </a:lnSpc>
              </a:pPr>
              <a:r>
                <a:rPr lang="en-US" sz="1400" dirty="0">
                  <a:solidFill>
                    <a:schemeClr val="bg1"/>
                  </a:solidFill>
                </a:rPr>
                <a:t>&lt;button type="button" class="</a:t>
              </a:r>
              <a:r>
                <a:rPr lang="en-US" sz="1400" dirty="0" err="1">
                  <a:solidFill>
                    <a:schemeClr val="bg1"/>
                  </a:solidFill>
                </a:rPr>
                <a:t>btn</a:t>
              </a:r>
              <a:r>
                <a:rPr lang="en-US" sz="1400" dirty="0">
                  <a:solidFill>
                    <a:schemeClr val="bg1"/>
                  </a:solidFill>
                </a:rPr>
                <a:t> </a:t>
              </a:r>
              <a:r>
                <a:rPr lang="en-US" sz="1400" dirty="0" err="1">
                  <a:solidFill>
                    <a:schemeClr val="bg1"/>
                  </a:solidFill>
                </a:rPr>
                <a:t>btn</a:t>
              </a:r>
              <a:r>
                <a:rPr lang="en-US" sz="1400" dirty="0">
                  <a:solidFill>
                    <a:schemeClr val="bg1"/>
                  </a:solidFill>
                </a:rPr>
                <a:t>-link"&gt;Link&lt;/button&gt;</a:t>
              </a:r>
            </a:p>
          </p:txBody>
        </p:sp>
      </p:grpSp>
      <p:sp>
        <p:nvSpPr>
          <p:cNvPr id="6" name="Arrow: Right 5">
            <a:extLst>
              <a:ext uri="{FF2B5EF4-FFF2-40B4-BE49-F238E27FC236}">
                <a16:creationId xmlns:a16="http://schemas.microsoft.com/office/drawing/2014/main" id="{950077FD-F3BD-4BFC-AF83-FA77E9EFBAD5}"/>
              </a:ext>
            </a:extLst>
          </p:cNvPr>
          <p:cNvSpPr/>
          <p:nvPr/>
        </p:nvSpPr>
        <p:spPr>
          <a:xfrm rot="10800000">
            <a:off x="4558811" y="3429000"/>
            <a:ext cx="1021080" cy="392975"/>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utton Bootstrap provide 1">
            <a:hlinkClick r:id="" action="ppaction://media"/>
            <a:extLst>
              <a:ext uri="{FF2B5EF4-FFF2-40B4-BE49-F238E27FC236}">
                <a16:creationId xmlns:a16="http://schemas.microsoft.com/office/drawing/2014/main" id="{EC09054F-B3BE-45AE-A788-3D675787556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695799" y="624644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50" fill="hold"/>
                                        <p:tgtEl>
                                          <p:spTgt spid="7"/>
                                        </p:tgtEl>
                                      </p:cBhvr>
                                    </p:cmd>
                                  </p:childTnLst>
                                </p:cTn>
                              </p:par>
                              <p:par>
                                <p:cTn id="7" presetID="42" presetClass="entr" presetSubtype="0" fill="hold" grpId="0"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1000"/>
                                        <p:tgtEl>
                                          <p:spTgt spid="278"/>
                                        </p:tgtEl>
                                      </p:cBhvr>
                                    </p:animEffect>
                                    <p:anim calcmode="lin" valueType="num">
                                      <p:cBhvr>
                                        <p:cTn id="10" dur="1000" fill="hold"/>
                                        <p:tgtEl>
                                          <p:spTgt spid="278"/>
                                        </p:tgtEl>
                                        <p:attrNameLst>
                                          <p:attrName>ppt_x</p:attrName>
                                        </p:attrNameLst>
                                      </p:cBhvr>
                                      <p:tavLst>
                                        <p:tav tm="0">
                                          <p:val>
                                            <p:strVal val="#ppt_x"/>
                                          </p:val>
                                        </p:tav>
                                        <p:tav tm="100000">
                                          <p:val>
                                            <p:strVal val="#ppt_x"/>
                                          </p:val>
                                        </p:tav>
                                      </p:tavLst>
                                    </p:anim>
                                    <p:anim calcmode="lin" valueType="num">
                                      <p:cBhvr>
                                        <p:cTn id="11" dur="1000" fill="hold"/>
                                        <p:tgtEl>
                                          <p:spTgt spid="278"/>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13000"/>
                                  </p:stCondLst>
                                  <p:childTnLst>
                                    <p:set>
                                      <p:cBhvr>
                                        <p:cTn id="13" dur="1" fill="hold">
                                          <p:stCondLst>
                                            <p:cond delay="0"/>
                                          </p:stCondLst>
                                        </p:cTn>
                                        <p:tgtEl>
                                          <p:spTgt spid="279"/>
                                        </p:tgtEl>
                                        <p:attrNameLst>
                                          <p:attrName>style.visibility</p:attrName>
                                        </p:attrNameLst>
                                      </p:cBhvr>
                                      <p:to>
                                        <p:strVal val="visible"/>
                                      </p:to>
                                    </p:set>
                                    <p:animEffect transition="in" filter="fade">
                                      <p:cBhvr>
                                        <p:cTn id="14" dur="1000"/>
                                        <p:tgtEl>
                                          <p:spTgt spid="279"/>
                                        </p:tgtEl>
                                      </p:cBhvr>
                                    </p:animEffect>
                                    <p:anim calcmode="lin" valueType="num">
                                      <p:cBhvr>
                                        <p:cTn id="15" dur="1000" fill="hold"/>
                                        <p:tgtEl>
                                          <p:spTgt spid="279"/>
                                        </p:tgtEl>
                                        <p:attrNameLst>
                                          <p:attrName>ppt_x</p:attrName>
                                        </p:attrNameLst>
                                      </p:cBhvr>
                                      <p:tavLst>
                                        <p:tav tm="0">
                                          <p:val>
                                            <p:strVal val="#ppt_x"/>
                                          </p:val>
                                        </p:tav>
                                        <p:tav tm="100000">
                                          <p:val>
                                            <p:strVal val="#ppt_x"/>
                                          </p:val>
                                        </p:tav>
                                      </p:tavLst>
                                    </p:anim>
                                    <p:anim calcmode="lin" valueType="num">
                                      <p:cBhvr>
                                        <p:cTn id="16" dur="1000" fill="hold"/>
                                        <p:tgtEl>
                                          <p:spTgt spid="2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1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066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22" presetClass="entr" presetSubtype="4" fill="hold" grpId="0" nodeType="withEffect">
                                  <p:stCondLst>
                                    <p:cond delay="1100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7"/>
                </p:tgtEl>
              </p:cMediaNode>
            </p:audio>
          </p:childTnLst>
        </p:cTn>
      </p:par>
    </p:tnLst>
    <p:bldLst>
      <p:bldP spid="278" grpId="0"/>
      <p:bldP spid="3"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20"/>
          <p:cNvPicPr preferRelativeResize="0"/>
          <p:nvPr/>
        </p:nvPicPr>
        <p:blipFill rotWithShape="1">
          <a:blip r:embed="rId5"/>
          <a:srcRect t="3768" b="5330"/>
          <a:stretch>
            <a:fillRect/>
          </a:stretch>
        </p:blipFill>
        <p:spPr>
          <a:xfrm>
            <a:off x="5977287" y="1430800"/>
            <a:ext cx="5929163" cy="4065225"/>
          </a:xfrm>
          <a:prstGeom prst="rect">
            <a:avLst/>
          </a:prstGeom>
          <a:solidFill>
            <a:schemeClr val="lt1"/>
          </a:solidFill>
          <a:ln w="12700" cap="flat" cmpd="sng">
            <a:solidFill>
              <a:schemeClr val="accent1"/>
            </a:solidFill>
            <a:prstDash val="solid"/>
            <a:miter lim="800000"/>
            <a:headEnd type="none" w="sm" len="sm"/>
            <a:tailEnd type="none" w="sm" len="sm"/>
          </a:ln>
        </p:spPr>
      </p:pic>
      <p:pic>
        <p:nvPicPr>
          <p:cNvPr id="286" name="Google Shape;286;p20"/>
          <p:cNvPicPr preferRelativeResize="0"/>
          <p:nvPr/>
        </p:nvPicPr>
        <p:blipFill rotWithShape="1">
          <a:blip r:embed="rId6"/>
          <a:srcRect/>
          <a:stretch>
            <a:fillRect/>
          </a:stretch>
        </p:blipFill>
        <p:spPr>
          <a:xfrm>
            <a:off x="667752" y="6108424"/>
            <a:ext cx="1295801" cy="423119"/>
          </a:xfrm>
          <a:prstGeom prst="rect">
            <a:avLst/>
          </a:prstGeom>
          <a:noFill/>
          <a:ln>
            <a:noFill/>
          </a:ln>
        </p:spPr>
      </p:pic>
      <p:sp>
        <p:nvSpPr>
          <p:cNvPr id="287" name="Google Shape;287;p20"/>
          <p:cNvSpPr txBox="1"/>
          <p:nvPr/>
        </p:nvSpPr>
        <p:spPr>
          <a:xfrm>
            <a:off x="401854" y="1685836"/>
            <a:ext cx="5257799" cy="397027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002060"/>
                </a:solidFill>
                <a:latin typeface="Arial Rounded MT Bold" panose="020F0704030504030204" pitchFamily="34" charset="0"/>
                <a:ea typeface="Arial Rounded"/>
                <a:cs typeface="Arial Rounded"/>
                <a:sym typeface="Arial Rounded"/>
              </a:rPr>
              <a:t>Forms:</a:t>
            </a:r>
            <a:r>
              <a:rPr lang="en-US" sz="2400" dirty="0">
                <a:solidFill>
                  <a:schemeClr val="dk1"/>
                </a:solidFill>
                <a:latin typeface="Arial Rounded MT Bold" panose="020F0704030504030204" pitchFamily="34" charset="0"/>
                <a:ea typeface="Tahoma" panose="020B0604030504040204"/>
                <a:cs typeface="Tahoma" panose="020B0604030504040204"/>
                <a:sym typeface="Tahoma" panose="020B0604030504040204"/>
              </a:rPr>
              <a:t> </a:t>
            </a:r>
            <a:r>
              <a:rPr lang="en-US" sz="2400" dirty="0">
                <a:solidFill>
                  <a:srgbClr val="0070C0"/>
                </a:solidFill>
                <a:latin typeface="Arial Rounded MT Bold" panose="020F0704030504030204" pitchFamily="34" charset="0"/>
                <a:ea typeface="Tahoma" panose="020B0604030504040204"/>
                <a:cs typeface="Tahoma" panose="020B0604030504040204"/>
                <a:sym typeface="Tahoma" panose="020B0604030504040204"/>
              </a:rPr>
              <a:t>Bootstrap offers a collection of form components, including input fields, checkboxes, radio buttons, select dropdowns, and more. You can also utilize form validation and customization options.</a:t>
            </a:r>
            <a:endParaRPr sz="2400" dirty="0">
              <a:solidFill>
                <a:srgbClr val="0070C0"/>
              </a:solidFill>
              <a:latin typeface="Arial Rounded MT Bold" panose="020F0704030504030204" pitchFamily="34" charset="0"/>
              <a:ea typeface="Tahoma" panose="020B0604030504040204"/>
              <a:cs typeface="Tahoma" panose="020B0604030504040204"/>
              <a:sym typeface="Tahoma" panose="020B0604030504040204"/>
            </a:endParaRPr>
          </a:p>
        </p:txBody>
      </p:sp>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Forms</a:t>
            </a:r>
          </a:p>
        </p:txBody>
      </p:sp>
      <p:pic>
        <p:nvPicPr>
          <p:cNvPr id="2" name="Forms Bootstrap offers a 1">
            <a:hlinkClick r:id="" action="ppaction://media"/>
            <a:extLst>
              <a:ext uri="{FF2B5EF4-FFF2-40B4-BE49-F238E27FC236}">
                <a16:creationId xmlns:a16="http://schemas.microsoft.com/office/drawing/2014/main" id="{9EBB6CAA-7E51-4FE2-81C7-7D501F26E5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49739" y="624644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42" fill="hold"/>
                                        <p:tgtEl>
                                          <p:spTgt spid="2"/>
                                        </p:tgtEl>
                                      </p:cBhvr>
                                    </p:cmd>
                                  </p:childTnLst>
                                </p:cTn>
                              </p:par>
                              <p:par>
                                <p:cTn id="7" presetID="42" presetClass="entr" presetSubtype="0" fill="hold" grpId="0"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1000"/>
                                        <p:tgtEl>
                                          <p:spTgt spid="278"/>
                                        </p:tgtEl>
                                      </p:cBhvr>
                                    </p:animEffect>
                                    <p:anim calcmode="lin" valueType="num">
                                      <p:cBhvr>
                                        <p:cTn id="10" dur="1000" fill="hold"/>
                                        <p:tgtEl>
                                          <p:spTgt spid="278"/>
                                        </p:tgtEl>
                                        <p:attrNameLst>
                                          <p:attrName>ppt_x</p:attrName>
                                        </p:attrNameLst>
                                      </p:cBhvr>
                                      <p:tavLst>
                                        <p:tav tm="0">
                                          <p:val>
                                            <p:strVal val="#ppt_x"/>
                                          </p:val>
                                        </p:tav>
                                        <p:tav tm="100000">
                                          <p:val>
                                            <p:strVal val="#ppt_x"/>
                                          </p:val>
                                        </p:tav>
                                      </p:tavLst>
                                    </p:anim>
                                    <p:anim calcmode="lin" valueType="num">
                                      <p:cBhvr>
                                        <p:cTn id="11" dur="1000" fill="hold"/>
                                        <p:tgtEl>
                                          <p:spTgt spid="27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630"/>
                                  </p:stCondLst>
                                  <p:childTnLst>
                                    <p:set>
                                      <p:cBhvr>
                                        <p:cTn id="13" dur="1" fill="hold">
                                          <p:stCondLst>
                                            <p:cond delay="0"/>
                                          </p:stCondLst>
                                        </p:cTn>
                                        <p:tgtEl>
                                          <p:spTgt spid="287"/>
                                        </p:tgtEl>
                                        <p:attrNameLst>
                                          <p:attrName>style.visibility</p:attrName>
                                        </p:attrNameLst>
                                      </p:cBhvr>
                                      <p:to>
                                        <p:strVal val="visible"/>
                                      </p:to>
                                    </p:set>
                                    <p:animEffect transition="in" filter="fade">
                                      <p:cBhvr>
                                        <p:cTn id="14" dur="1000"/>
                                        <p:tgtEl>
                                          <p:spTgt spid="287"/>
                                        </p:tgtEl>
                                      </p:cBhvr>
                                    </p:animEffect>
                                    <p:anim calcmode="lin" valueType="num">
                                      <p:cBhvr>
                                        <p:cTn id="15" dur="1000" fill="hold"/>
                                        <p:tgtEl>
                                          <p:spTgt spid="287"/>
                                        </p:tgtEl>
                                        <p:attrNameLst>
                                          <p:attrName>ppt_x</p:attrName>
                                        </p:attrNameLst>
                                      </p:cBhvr>
                                      <p:tavLst>
                                        <p:tav tm="0">
                                          <p:val>
                                            <p:strVal val="#ppt_x"/>
                                          </p:val>
                                        </p:tav>
                                        <p:tav tm="100000">
                                          <p:val>
                                            <p:strVal val="#ppt_x"/>
                                          </p:val>
                                        </p:tav>
                                      </p:tavLst>
                                    </p:anim>
                                    <p:anim calcmode="lin" valueType="num">
                                      <p:cBhvr>
                                        <p:cTn id="16" dur="1000" fill="hold"/>
                                        <p:tgtEl>
                                          <p:spTgt spid="28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2000"/>
                                  </p:stCondLst>
                                  <p:childTnLst>
                                    <p:set>
                                      <p:cBhvr>
                                        <p:cTn id="18" dur="1" fill="hold">
                                          <p:stCondLst>
                                            <p:cond delay="0"/>
                                          </p:stCondLst>
                                        </p:cTn>
                                        <p:tgtEl>
                                          <p:spTgt spid="285"/>
                                        </p:tgtEl>
                                        <p:attrNameLst>
                                          <p:attrName>style.visibility</p:attrName>
                                        </p:attrNameLst>
                                      </p:cBhvr>
                                      <p:to>
                                        <p:strVal val="visible"/>
                                      </p:to>
                                    </p:set>
                                    <p:animEffect transition="in" filter="fade">
                                      <p:cBhvr>
                                        <p:cTn id="19" dur="1000"/>
                                        <p:tgtEl>
                                          <p:spTgt spid="285"/>
                                        </p:tgtEl>
                                      </p:cBhvr>
                                    </p:animEffect>
                                    <p:anim calcmode="lin" valueType="num">
                                      <p:cBhvr>
                                        <p:cTn id="20" dur="1000" fill="hold"/>
                                        <p:tgtEl>
                                          <p:spTgt spid="285"/>
                                        </p:tgtEl>
                                        <p:attrNameLst>
                                          <p:attrName>ppt_x</p:attrName>
                                        </p:attrNameLst>
                                      </p:cBhvr>
                                      <p:tavLst>
                                        <p:tav tm="0">
                                          <p:val>
                                            <p:strVal val="#ppt_x"/>
                                          </p:val>
                                        </p:tav>
                                        <p:tav tm="100000">
                                          <p:val>
                                            <p:strVal val="#ppt_x"/>
                                          </p:val>
                                        </p:tav>
                                      </p:tavLst>
                                    </p:anim>
                                    <p:anim calcmode="lin" valueType="num">
                                      <p:cBhvr>
                                        <p:cTn id="21" dur="1000" fill="hold"/>
                                        <p:tgtEl>
                                          <p:spTgt spid="2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bldLst>
      <p:bldP spid="287" grpId="0"/>
      <p:bldP spid="2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3" name="Google Shape;293;p21"/>
          <p:cNvPicPr preferRelativeResize="0"/>
          <p:nvPr/>
        </p:nvPicPr>
        <p:blipFill rotWithShape="1">
          <a:blip r:embed="rId5"/>
          <a:srcRect/>
          <a:stretch>
            <a:fillRect/>
          </a:stretch>
        </p:blipFill>
        <p:spPr>
          <a:xfrm>
            <a:off x="696628" y="6156550"/>
            <a:ext cx="1295801" cy="423119"/>
          </a:xfrm>
          <a:prstGeom prst="rect">
            <a:avLst/>
          </a:prstGeom>
          <a:noFill/>
          <a:ln>
            <a:noFill/>
          </a:ln>
        </p:spPr>
      </p:pic>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Navbars</a:t>
            </a:r>
          </a:p>
        </p:txBody>
      </p:sp>
      <p:sp>
        <p:nvSpPr>
          <p:cNvPr id="11" name="Rounded Rectangle 10"/>
          <p:cNvSpPr/>
          <p:nvPr/>
        </p:nvSpPr>
        <p:spPr>
          <a:xfrm>
            <a:off x="696595" y="1573530"/>
            <a:ext cx="4879340" cy="101155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solidFill>
                  <a:schemeClr val="accent5">
                    <a:lumMod val="50000"/>
                  </a:schemeClr>
                </a:solidFill>
                <a:latin typeface="Georgia" panose="02040502050405020303" pitchFamily="18" charset="0"/>
                <a:cs typeface="Georgia" panose="02040502050405020303" charset="0"/>
              </a:rPr>
              <a:t>A navigation bar is a navigation header that is placed at the top of the page</a:t>
            </a:r>
            <a:endParaRPr lang="en-US" dirty="0">
              <a:solidFill>
                <a:schemeClr val="accent5">
                  <a:lumMod val="50000"/>
                </a:schemeClr>
              </a:solidFill>
              <a:latin typeface="Georgia" panose="02040502050405020303" pitchFamily="18" charset="0"/>
            </a:endParaRPr>
          </a:p>
        </p:txBody>
      </p:sp>
      <p:sp>
        <p:nvSpPr>
          <p:cNvPr id="2" name="Rounded Rectangle 1"/>
          <p:cNvSpPr/>
          <p:nvPr/>
        </p:nvSpPr>
        <p:spPr>
          <a:xfrm>
            <a:off x="696595" y="2965563"/>
            <a:ext cx="4879340" cy="101155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solidFill>
                  <a:schemeClr val="accent5">
                    <a:lumMod val="50000"/>
                  </a:schemeClr>
                </a:solidFill>
                <a:latin typeface="Georgia" panose="02040502050405020303" pitchFamily="18" charset="0"/>
                <a:cs typeface="Georgia" panose="02040502050405020303" charset="0"/>
              </a:rPr>
              <a:t>With bootstrap, a navigation bar can extend or collapse.</a:t>
            </a:r>
            <a:endParaRPr lang="en-US" dirty="0">
              <a:solidFill>
                <a:schemeClr val="accent5">
                  <a:lumMod val="50000"/>
                </a:schemeClr>
              </a:solidFill>
              <a:latin typeface="Georgia" panose="02040502050405020303" pitchFamily="18" charset="0"/>
            </a:endParaRPr>
          </a:p>
        </p:txBody>
      </p:sp>
      <p:sp>
        <p:nvSpPr>
          <p:cNvPr id="3" name="Rounded Rectangle 2"/>
          <p:cNvSpPr/>
          <p:nvPr/>
        </p:nvSpPr>
        <p:spPr>
          <a:xfrm>
            <a:off x="696595" y="4357596"/>
            <a:ext cx="4879340" cy="1233308"/>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solidFill>
                  <a:schemeClr val="accent5">
                    <a:lumMod val="50000"/>
                  </a:schemeClr>
                </a:solidFill>
                <a:latin typeface="Georgia" panose="02040502050405020303" pitchFamily="18" charset="0"/>
                <a:cs typeface="Georgia" panose="02040502050405020303" charset="0"/>
              </a:rPr>
              <a:t>A standard navigation bar is created with the .navbar class, followed by a responsive collapsing class.</a:t>
            </a:r>
            <a:endParaRPr lang="en-US" dirty="0">
              <a:solidFill>
                <a:schemeClr val="accent5">
                  <a:lumMod val="50000"/>
                </a:schemeClr>
              </a:solidFill>
              <a:latin typeface="Georgia" panose="02040502050405020303" pitchFamily="18" charset="0"/>
            </a:endParaRPr>
          </a:p>
        </p:txBody>
      </p:sp>
      <p:graphicFrame>
        <p:nvGraphicFramePr>
          <p:cNvPr id="7" name="Object 6"/>
          <p:cNvGraphicFramePr/>
          <p:nvPr>
            <p:extLst>
              <p:ext uri="{D42A27DB-BD31-4B8C-83A1-F6EECF244321}">
                <p14:modId xmlns:p14="http://schemas.microsoft.com/office/powerpoint/2010/main" val="2313778705"/>
              </p:ext>
            </p:extLst>
          </p:nvPr>
        </p:nvGraphicFramePr>
        <p:xfrm>
          <a:off x="6095999" y="5811271"/>
          <a:ext cx="5789296" cy="537210"/>
        </p:xfrm>
        <a:graphic>
          <a:graphicData uri="http://schemas.openxmlformats.org/presentationml/2006/ole">
            <mc:AlternateContent xmlns:mc="http://schemas.openxmlformats.org/markup-compatibility/2006">
              <mc:Choice xmlns:v="urn:schemas-microsoft-com:vml" Requires="v">
                <p:oleObj r:id="rId6" imgW="7391400" imgH="485775" progId="Paint.Picture">
                  <p:embed/>
                </p:oleObj>
              </mc:Choice>
              <mc:Fallback>
                <p:oleObj r:id="rId6" imgW="7391400" imgH="485775" progId="Paint.Picture">
                  <p:embed/>
                  <p:pic>
                    <p:nvPicPr>
                      <p:cNvPr id="0" name="Picture 7"/>
                      <p:cNvPicPr/>
                      <p:nvPr/>
                    </p:nvPicPr>
                    <p:blipFill>
                      <a:blip r:embed="rId7"/>
                      <a:stretch>
                        <a:fillRect/>
                      </a:stretch>
                    </p:blipFill>
                    <p:spPr>
                      <a:xfrm>
                        <a:off x="6095999" y="5811271"/>
                        <a:ext cx="5789296" cy="537210"/>
                      </a:xfrm>
                      <a:prstGeom prst="rect">
                        <a:avLst/>
                      </a:prstGeom>
                    </p:spPr>
                  </p:pic>
                </p:oleObj>
              </mc:Fallback>
            </mc:AlternateContent>
          </a:graphicData>
        </a:graphic>
      </p:graphicFrame>
      <p:graphicFrame>
        <p:nvGraphicFramePr>
          <p:cNvPr id="9" name="Object 8"/>
          <p:cNvGraphicFramePr/>
          <p:nvPr>
            <p:extLst>
              <p:ext uri="{D42A27DB-BD31-4B8C-83A1-F6EECF244321}">
                <p14:modId xmlns:p14="http://schemas.microsoft.com/office/powerpoint/2010/main" val="765612856"/>
              </p:ext>
            </p:extLst>
          </p:nvPr>
        </p:nvGraphicFramePr>
        <p:xfrm>
          <a:off x="6109235" y="1565275"/>
          <a:ext cx="5789295" cy="3727450"/>
        </p:xfrm>
        <a:graphic>
          <a:graphicData uri="http://schemas.openxmlformats.org/presentationml/2006/ole">
            <mc:AlternateContent xmlns:mc="http://schemas.openxmlformats.org/markup-compatibility/2006">
              <mc:Choice xmlns:v="urn:schemas-microsoft-com:vml" Requires="v">
                <p:oleObj r:id="rId8" imgW="3286125" imgH="2238375" progId="Paint.Picture">
                  <p:embed/>
                </p:oleObj>
              </mc:Choice>
              <mc:Fallback>
                <p:oleObj r:id="rId8" imgW="3286125" imgH="2238375" progId="Paint.Picture">
                  <p:embed/>
                  <p:pic>
                    <p:nvPicPr>
                      <p:cNvPr id="0" name="Picture 9"/>
                      <p:cNvPicPr/>
                      <p:nvPr/>
                    </p:nvPicPr>
                    <p:blipFill>
                      <a:blip r:embed="rId9"/>
                      <a:stretch>
                        <a:fillRect/>
                      </a:stretch>
                    </p:blipFill>
                    <p:spPr>
                      <a:xfrm>
                        <a:off x="6109235" y="1565275"/>
                        <a:ext cx="5789295" cy="3727450"/>
                      </a:xfrm>
                      <a:prstGeom prst="rect">
                        <a:avLst/>
                      </a:prstGeom>
                    </p:spPr>
                  </p:pic>
                </p:oleObj>
              </mc:Fallback>
            </mc:AlternateContent>
          </a:graphicData>
        </a:graphic>
      </p:graphicFrame>
      <p:sp>
        <p:nvSpPr>
          <p:cNvPr id="8" name="Arrow: Down 7">
            <a:extLst>
              <a:ext uri="{FF2B5EF4-FFF2-40B4-BE49-F238E27FC236}">
                <a16:creationId xmlns:a16="http://schemas.microsoft.com/office/drawing/2014/main" id="{6E7504FF-95D8-4FF3-8BB6-C972ED22686A}"/>
              </a:ext>
            </a:extLst>
          </p:cNvPr>
          <p:cNvSpPr/>
          <p:nvPr/>
        </p:nvSpPr>
        <p:spPr>
          <a:xfrm>
            <a:off x="8934994" y="5292725"/>
            <a:ext cx="261257" cy="518546"/>
          </a:xfrm>
          <a:prstGeom prst="down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Navbars A navigation bar 1">
            <a:hlinkClick r:id="" action="ppaction://media"/>
            <a:extLst>
              <a:ext uri="{FF2B5EF4-FFF2-40B4-BE49-F238E27FC236}">
                <a16:creationId xmlns:a16="http://schemas.microsoft.com/office/drawing/2014/main" id="{83069C69-4F7A-4357-AB0F-583043547D3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729865" y="617728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51" fill="hold"/>
                                        <p:tgtEl>
                                          <p:spTgt spid="10"/>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grpId="0" nodeType="withEffect">
                                  <p:stCondLst>
                                    <p:cond delay="82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6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981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696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22" presetClass="entr" presetSubtype="4" fill="hold" grpId="0" nodeType="withEffect">
                                  <p:stCondLst>
                                    <p:cond delay="17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par>
                                <p:cTn id="33" presetID="42" presetClass="entr" presetSubtype="0" fill="hold" nodeType="withEffect">
                                  <p:stCondLst>
                                    <p:cond delay="1725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10"/>
                </p:tgtEl>
              </p:cMediaNode>
            </p:audio>
          </p:childTnLst>
        </p:cTn>
      </p:par>
    </p:tnLst>
    <p:bldLst>
      <p:bldP spid="11" grpId="0" animBg="1"/>
      <p:bldP spid="2" grpId="0" animBg="1"/>
      <p:bldP spid="3"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Images</a:t>
            </a:r>
          </a:p>
        </p:txBody>
      </p:sp>
      <p:grpSp>
        <p:nvGrpSpPr>
          <p:cNvPr id="9" name="Group 8">
            <a:extLst>
              <a:ext uri="{FF2B5EF4-FFF2-40B4-BE49-F238E27FC236}">
                <a16:creationId xmlns:a16="http://schemas.microsoft.com/office/drawing/2014/main" id="{7FD50AC0-89D0-4F0B-BBDD-526A9F47ABC7}"/>
              </a:ext>
            </a:extLst>
          </p:cNvPr>
          <p:cNvGrpSpPr/>
          <p:nvPr/>
        </p:nvGrpSpPr>
        <p:grpSpPr>
          <a:xfrm>
            <a:off x="605743" y="1585594"/>
            <a:ext cx="8406153" cy="2106295"/>
            <a:chOff x="605743" y="1585594"/>
            <a:chExt cx="8406153" cy="2106295"/>
          </a:xfrm>
        </p:grpSpPr>
        <p:sp>
          <p:nvSpPr>
            <p:cNvPr id="2" name="Rounded Rectangle 1"/>
            <p:cNvSpPr/>
            <p:nvPr/>
          </p:nvSpPr>
          <p:spPr>
            <a:xfrm>
              <a:off x="605743" y="1852612"/>
              <a:ext cx="6068695" cy="78613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solidFill>
                    <a:schemeClr val="accent5">
                      <a:lumMod val="50000"/>
                    </a:schemeClr>
                  </a:solidFill>
                  <a:latin typeface="Georgia" panose="02040502050405020303" pitchFamily="18" charset="0"/>
                </a:rPr>
                <a:t>The .rounded class adds rounded corners to an image.</a:t>
              </a:r>
            </a:p>
          </p:txBody>
        </p:sp>
        <p:graphicFrame>
          <p:nvGraphicFramePr>
            <p:cNvPr id="8" name="Object 7"/>
            <p:cNvGraphicFramePr/>
            <p:nvPr>
              <p:extLst>
                <p:ext uri="{D42A27DB-BD31-4B8C-83A1-F6EECF244321}">
                  <p14:modId xmlns:p14="http://schemas.microsoft.com/office/powerpoint/2010/main" val="173458018"/>
                </p:ext>
              </p:extLst>
            </p:nvPr>
          </p:nvGraphicFramePr>
          <p:xfrm>
            <a:off x="7190716" y="1585594"/>
            <a:ext cx="1821180" cy="2106295"/>
          </p:xfrm>
          <a:graphic>
            <a:graphicData uri="http://schemas.openxmlformats.org/presentationml/2006/ole">
              <mc:AlternateContent xmlns:mc="http://schemas.openxmlformats.org/markup-compatibility/2006">
                <mc:Choice xmlns:v="urn:schemas-microsoft-com:vml" Requires="v">
                  <p:oleObj r:id="rId5" imgW="1819275" imgH="2105025" progId="Paint.Picture">
                    <p:embed/>
                  </p:oleObj>
                </mc:Choice>
                <mc:Fallback>
                  <p:oleObj r:id="rId5" imgW="1819275" imgH="2105025" progId="Paint.Picture">
                    <p:embed/>
                    <p:pic>
                      <p:nvPicPr>
                        <p:cNvPr id="0" name="Picture 8"/>
                        <p:cNvPicPr/>
                        <p:nvPr/>
                      </p:nvPicPr>
                      <p:blipFill>
                        <a:blip r:embed="rId6"/>
                        <a:stretch>
                          <a:fillRect/>
                        </a:stretch>
                      </p:blipFill>
                      <p:spPr>
                        <a:xfrm>
                          <a:off x="7190716" y="1585594"/>
                          <a:ext cx="1821180" cy="2106295"/>
                        </a:xfrm>
                        <a:prstGeom prst="rect">
                          <a:avLst/>
                        </a:prstGeom>
                      </p:spPr>
                    </p:pic>
                  </p:oleObj>
                </mc:Fallback>
              </mc:AlternateContent>
            </a:graphicData>
          </a:graphic>
        </p:graphicFrame>
      </p:grpSp>
      <p:grpSp>
        <p:nvGrpSpPr>
          <p:cNvPr id="11" name="Group 10">
            <a:extLst>
              <a:ext uri="{FF2B5EF4-FFF2-40B4-BE49-F238E27FC236}">
                <a16:creationId xmlns:a16="http://schemas.microsoft.com/office/drawing/2014/main" id="{C83961B5-29AD-4B14-BA23-E315498F90A7}"/>
              </a:ext>
            </a:extLst>
          </p:cNvPr>
          <p:cNvGrpSpPr/>
          <p:nvPr/>
        </p:nvGrpSpPr>
        <p:grpSpPr>
          <a:xfrm>
            <a:off x="621029" y="3040133"/>
            <a:ext cx="8431531" cy="3087024"/>
            <a:chOff x="621029" y="3040133"/>
            <a:chExt cx="8431531" cy="3087024"/>
          </a:xfrm>
        </p:grpSpPr>
        <p:sp>
          <p:nvSpPr>
            <p:cNvPr id="4" name="Rounded Rectangle 3"/>
            <p:cNvSpPr/>
            <p:nvPr/>
          </p:nvSpPr>
          <p:spPr>
            <a:xfrm>
              <a:off x="621029" y="3040133"/>
              <a:ext cx="6068695" cy="78613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solidFill>
                    <a:schemeClr val="accent5">
                      <a:lumMod val="50000"/>
                    </a:schemeClr>
                  </a:solidFill>
                  <a:latin typeface="Georgia" panose="02040502050405020303" pitchFamily="18" charset="0"/>
                </a:rPr>
                <a:t>The .rounded-circle class shapes the image to a circle</a:t>
              </a:r>
            </a:p>
          </p:txBody>
        </p:sp>
        <p:graphicFrame>
          <p:nvGraphicFramePr>
            <p:cNvPr id="10" name="Object 9"/>
            <p:cNvGraphicFramePr/>
            <p:nvPr>
              <p:extLst>
                <p:ext uri="{D42A27DB-BD31-4B8C-83A1-F6EECF244321}">
                  <p14:modId xmlns:p14="http://schemas.microsoft.com/office/powerpoint/2010/main" val="1238368354"/>
                </p:ext>
              </p:extLst>
            </p:nvPr>
          </p:nvGraphicFramePr>
          <p:xfrm>
            <a:off x="7165340" y="4067852"/>
            <a:ext cx="1887220" cy="2059305"/>
          </p:xfrm>
          <a:graphic>
            <a:graphicData uri="http://schemas.openxmlformats.org/presentationml/2006/ole">
              <mc:AlternateContent xmlns:mc="http://schemas.openxmlformats.org/markup-compatibility/2006">
                <mc:Choice xmlns:v="urn:schemas-microsoft-com:vml" Requires="v">
                  <p:oleObj r:id="rId7" imgW="1885950" imgH="2057400" progId="Paint.Picture">
                    <p:embed/>
                  </p:oleObj>
                </mc:Choice>
                <mc:Fallback>
                  <p:oleObj r:id="rId7" imgW="1885950" imgH="2057400" progId="Paint.Picture">
                    <p:embed/>
                    <p:pic>
                      <p:nvPicPr>
                        <p:cNvPr id="0" name="Picture 10"/>
                        <p:cNvPicPr/>
                        <p:nvPr/>
                      </p:nvPicPr>
                      <p:blipFill>
                        <a:blip r:embed="rId8"/>
                        <a:stretch>
                          <a:fillRect/>
                        </a:stretch>
                      </p:blipFill>
                      <p:spPr>
                        <a:xfrm>
                          <a:off x="7165340" y="4067852"/>
                          <a:ext cx="1887220" cy="2059305"/>
                        </a:xfrm>
                        <a:prstGeom prst="rect">
                          <a:avLst/>
                        </a:prstGeom>
                      </p:spPr>
                    </p:pic>
                  </p:oleObj>
                </mc:Fallback>
              </mc:AlternateContent>
            </a:graphicData>
          </a:graphic>
        </p:graphicFrame>
      </p:grpSp>
      <p:grpSp>
        <p:nvGrpSpPr>
          <p:cNvPr id="15" name="Group 14">
            <a:extLst>
              <a:ext uri="{FF2B5EF4-FFF2-40B4-BE49-F238E27FC236}">
                <a16:creationId xmlns:a16="http://schemas.microsoft.com/office/drawing/2014/main" id="{2D7CA6F4-2785-416B-82F8-AE1AD43CA759}"/>
              </a:ext>
            </a:extLst>
          </p:cNvPr>
          <p:cNvGrpSpPr/>
          <p:nvPr/>
        </p:nvGrpSpPr>
        <p:grpSpPr>
          <a:xfrm>
            <a:off x="621030" y="2512695"/>
            <a:ext cx="10765790" cy="2584810"/>
            <a:chOff x="621030" y="2512695"/>
            <a:chExt cx="10765790" cy="2584810"/>
          </a:xfrm>
        </p:grpSpPr>
        <p:sp>
          <p:nvSpPr>
            <p:cNvPr id="7" name="Rounded Rectangle 6"/>
            <p:cNvSpPr/>
            <p:nvPr/>
          </p:nvSpPr>
          <p:spPr>
            <a:xfrm>
              <a:off x="621030" y="4311375"/>
              <a:ext cx="6068695" cy="78613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err="1">
                  <a:solidFill>
                    <a:schemeClr val="accent5">
                      <a:lumMod val="50000"/>
                    </a:schemeClr>
                  </a:solidFill>
                  <a:latin typeface="Georgia" panose="02040502050405020303" pitchFamily="18" charset="0"/>
                </a:rPr>
                <a:t>img</a:t>
              </a:r>
              <a:r>
                <a:rPr lang="en-US" dirty="0">
                  <a:solidFill>
                    <a:schemeClr val="accent5">
                      <a:lumMod val="50000"/>
                    </a:schemeClr>
                  </a:solidFill>
                  <a:latin typeface="Georgia" panose="02040502050405020303" pitchFamily="18" charset="0"/>
                </a:rPr>
                <a:t>-thumbnail class shapes the image to a thumbnail.</a:t>
              </a:r>
            </a:p>
          </p:txBody>
        </p:sp>
        <p:graphicFrame>
          <p:nvGraphicFramePr>
            <p:cNvPr id="12" name="Object 11"/>
            <p:cNvGraphicFramePr/>
            <p:nvPr>
              <p:extLst>
                <p:ext uri="{D42A27DB-BD31-4B8C-83A1-F6EECF244321}">
                  <p14:modId xmlns:p14="http://schemas.microsoft.com/office/powerpoint/2010/main" val="3723765144"/>
                </p:ext>
              </p:extLst>
            </p:nvPr>
          </p:nvGraphicFramePr>
          <p:xfrm>
            <a:off x="9528175" y="2512695"/>
            <a:ext cx="1858645" cy="2135505"/>
          </p:xfrm>
          <a:graphic>
            <a:graphicData uri="http://schemas.openxmlformats.org/presentationml/2006/ole">
              <mc:AlternateContent xmlns:mc="http://schemas.openxmlformats.org/markup-compatibility/2006">
                <mc:Choice xmlns:v="urn:schemas-microsoft-com:vml" Requires="v">
                  <p:oleObj r:id="rId9" imgW="1857375" imgH="2133600" progId="Paint.Picture">
                    <p:embed/>
                  </p:oleObj>
                </mc:Choice>
                <mc:Fallback>
                  <p:oleObj r:id="rId9" imgW="1857375" imgH="2133600" progId="Paint.Picture">
                    <p:embed/>
                    <p:pic>
                      <p:nvPicPr>
                        <p:cNvPr id="0" name="Picture 12"/>
                        <p:cNvPicPr/>
                        <p:nvPr/>
                      </p:nvPicPr>
                      <p:blipFill>
                        <a:blip r:embed="rId10"/>
                        <a:stretch>
                          <a:fillRect/>
                        </a:stretch>
                      </p:blipFill>
                      <p:spPr>
                        <a:xfrm>
                          <a:off x="9528175" y="2512695"/>
                          <a:ext cx="1858645" cy="2135505"/>
                        </a:xfrm>
                        <a:prstGeom prst="rect">
                          <a:avLst/>
                        </a:prstGeom>
                      </p:spPr>
                    </p:pic>
                  </p:oleObj>
                </mc:Fallback>
              </mc:AlternateContent>
            </a:graphicData>
          </a:graphic>
        </p:graphicFrame>
      </p:grpSp>
      <p:pic>
        <p:nvPicPr>
          <p:cNvPr id="277" name="Google Shape;277;p19"/>
          <p:cNvPicPr preferRelativeResize="0"/>
          <p:nvPr/>
        </p:nvPicPr>
        <p:blipFill rotWithShape="1">
          <a:blip r:embed="rId11"/>
          <a:srcRect/>
          <a:stretch>
            <a:fillRect/>
          </a:stretch>
        </p:blipFill>
        <p:spPr>
          <a:xfrm>
            <a:off x="667752" y="6108424"/>
            <a:ext cx="1295801" cy="423119"/>
          </a:xfrm>
          <a:prstGeom prst="rect">
            <a:avLst/>
          </a:prstGeom>
          <a:noFill/>
          <a:ln>
            <a:noFill/>
          </a:ln>
        </p:spPr>
      </p:pic>
      <p:pic>
        <p:nvPicPr>
          <p:cNvPr id="16" name="Images The rounded class 1">
            <a:hlinkClick r:id="" action="ppaction://media"/>
            <a:extLst>
              <a:ext uri="{FF2B5EF4-FFF2-40B4-BE49-F238E27FC236}">
                <a16:creationId xmlns:a16="http://schemas.microsoft.com/office/drawing/2014/main" id="{8AD56CD5-AB15-4A3B-AFB0-53B9B0EF88C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619557" y="607845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90" fill="hold"/>
                                        <p:tgtEl>
                                          <p:spTgt spid="16"/>
                                        </p:tgtEl>
                                      </p:cBhvr>
                                    </p:cmd>
                                  </p:childTnLst>
                                </p:cTn>
                              </p:par>
                              <p:par>
                                <p:cTn id="7" presetID="10"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animEffect transition="in" filter="fade">
                                      <p:cBhvr>
                                        <p:cTn id="9" dur="750"/>
                                        <p:tgtEl>
                                          <p:spTgt spid="278"/>
                                        </p:tgtEl>
                                      </p:cBhvr>
                                    </p:animEffect>
                                  </p:childTnLst>
                                </p:cTn>
                              </p:par>
                              <p:par>
                                <p:cTn id="10" presetID="42" presetClass="entr" presetSubtype="0" fill="hold" nodeType="withEffect">
                                  <p:stCondLst>
                                    <p:cond delay="62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2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72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Alerts</a:t>
            </a:r>
          </a:p>
        </p:txBody>
      </p:sp>
      <p:sp>
        <p:nvSpPr>
          <p:cNvPr id="3" name="Rounded Rectangle 2"/>
          <p:cNvSpPr/>
          <p:nvPr/>
        </p:nvSpPr>
        <p:spPr>
          <a:xfrm>
            <a:off x="1157605" y="4650105"/>
            <a:ext cx="5353050" cy="112458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t>.alert-success , .alert-info , .alert-warning etc.</a:t>
            </a:r>
          </a:p>
        </p:txBody>
      </p:sp>
      <p:sp>
        <p:nvSpPr>
          <p:cNvPr id="5" name="Rounded Rectangle 4"/>
          <p:cNvSpPr/>
          <p:nvPr/>
        </p:nvSpPr>
        <p:spPr>
          <a:xfrm>
            <a:off x="1157605" y="1495425"/>
            <a:ext cx="5353050" cy="112458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latin typeface="Georgia" panose="02040502050405020303" charset="0"/>
                <a:cs typeface="Georgia" panose="02040502050405020303" charset="0"/>
              </a:rPr>
              <a:t>Bootstrap provides an easy way to create predefined alert messages.</a:t>
            </a:r>
            <a:endParaRPr lang="en-US" dirty="0"/>
          </a:p>
        </p:txBody>
      </p:sp>
      <p:graphicFrame>
        <p:nvGraphicFramePr>
          <p:cNvPr id="7" name="Object 6"/>
          <p:cNvGraphicFramePr/>
          <p:nvPr>
            <p:extLst>
              <p:ext uri="{D42A27DB-BD31-4B8C-83A1-F6EECF244321}">
                <p14:modId xmlns:p14="http://schemas.microsoft.com/office/powerpoint/2010/main" val="3892654176"/>
              </p:ext>
            </p:extLst>
          </p:nvPr>
        </p:nvGraphicFramePr>
        <p:xfrm>
          <a:off x="7632700" y="3773170"/>
          <a:ext cx="3817620" cy="1824989"/>
        </p:xfrm>
        <a:graphic>
          <a:graphicData uri="http://schemas.openxmlformats.org/presentationml/2006/ole">
            <mc:AlternateContent xmlns:mc="http://schemas.openxmlformats.org/markup-compatibility/2006">
              <mc:Choice xmlns:v="urn:schemas-microsoft-com:vml" Requires="v">
                <p:oleObj r:id="rId5" imgW="4229100" imgH="1866900" progId="Paint.Picture">
                  <p:embed/>
                </p:oleObj>
              </mc:Choice>
              <mc:Fallback>
                <p:oleObj r:id="rId5" imgW="4229100" imgH="1866900" progId="Paint.Picture">
                  <p:embed/>
                  <p:pic>
                    <p:nvPicPr>
                      <p:cNvPr id="0" name="Picture 7"/>
                      <p:cNvPicPr/>
                      <p:nvPr/>
                    </p:nvPicPr>
                    <p:blipFill>
                      <a:blip r:embed="rId6"/>
                      <a:stretch>
                        <a:fillRect/>
                      </a:stretch>
                    </p:blipFill>
                    <p:spPr>
                      <a:xfrm>
                        <a:off x="7632700" y="3773170"/>
                        <a:ext cx="3817620" cy="1824989"/>
                      </a:xfrm>
                      <a:prstGeom prst="rect">
                        <a:avLst/>
                      </a:prstGeom>
                    </p:spPr>
                  </p:pic>
                </p:oleObj>
              </mc:Fallback>
            </mc:AlternateContent>
          </a:graphicData>
        </a:graphic>
      </p:graphicFrame>
      <p:graphicFrame>
        <p:nvGraphicFramePr>
          <p:cNvPr id="9" name="Object 8"/>
          <p:cNvGraphicFramePr/>
          <p:nvPr/>
        </p:nvGraphicFramePr>
        <p:xfrm>
          <a:off x="7632700" y="1389380"/>
          <a:ext cx="3663950" cy="1695450"/>
        </p:xfrm>
        <a:graphic>
          <a:graphicData uri="http://schemas.openxmlformats.org/presentationml/2006/ole">
            <mc:AlternateContent xmlns:mc="http://schemas.openxmlformats.org/markup-compatibility/2006">
              <mc:Choice xmlns:v="urn:schemas-microsoft-com:vml" Requires="v">
                <p:oleObj r:id="rId7" imgW="2867025" imgH="1190625" progId="Paint.Picture">
                  <p:embed/>
                </p:oleObj>
              </mc:Choice>
              <mc:Fallback>
                <p:oleObj r:id="rId7" imgW="2867025" imgH="1190625" progId="Paint.Picture">
                  <p:embed/>
                  <p:pic>
                    <p:nvPicPr>
                      <p:cNvPr id="0" name="Picture 9"/>
                      <p:cNvPicPr/>
                      <p:nvPr/>
                    </p:nvPicPr>
                    <p:blipFill>
                      <a:blip r:embed="rId8"/>
                      <a:stretch>
                        <a:fillRect/>
                      </a:stretch>
                    </p:blipFill>
                    <p:spPr>
                      <a:xfrm>
                        <a:off x="7632700" y="1389380"/>
                        <a:ext cx="3663950" cy="1695450"/>
                      </a:xfrm>
                      <a:prstGeom prst="rect">
                        <a:avLst/>
                      </a:prstGeom>
                    </p:spPr>
                  </p:pic>
                </p:oleObj>
              </mc:Fallback>
            </mc:AlternateContent>
          </a:graphicData>
        </a:graphic>
      </p:graphicFrame>
      <p:sp>
        <p:nvSpPr>
          <p:cNvPr id="11" name="Rounded Rectangle 10"/>
          <p:cNvSpPr/>
          <p:nvPr/>
        </p:nvSpPr>
        <p:spPr>
          <a:xfrm>
            <a:off x="1157605" y="3016250"/>
            <a:ext cx="5353050" cy="112458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latin typeface="Georgia" panose="02040502050405020303" charset="0"/>
                <a:cs typeface="Georgia" panose="02040502050405020303" charset="0"/>
              </a:rPr>
              <a:t>Alerts are created with the .alert class, followed by the contextual classes.</a:t>
            </a:r>
            <a:endParaRPr lang="en-US" dirty="0"/>
          </a:p>
        </p:txBody>
      </p:sp>
      <p:pic>
        <p:nvPicPr>
          <p:cNvPr id="277" name="Google Shape;277;p19"/>
          <p:cNvPicPr preferRelativeResize="0"/>
          <p:nvPr/>
        </p:nvPicPr>
        <p:blipFill rotWithShape="1">
          <a:blip r:embed="rId9"/>
          <a:srcRect/>
          <a:stretch>
            <a:fillRect/>
          </a:stretch>
        </p:blipFill>
        <p:spPr>
          <a:xfrm>
            <a:off x="667752" y="6108424"/>
            <a:ext cx="1295801" cy="423119"/>
          </a:xfrm>
          <a:prstGeom prst="rect">
            <a:avLst/>
          </a:prstGeom>
          <a:noFill/>
          <a:ln>
            <a:noFill/>
          </a:ln>
        </p:spPr>
      </p:pic>
      <p:pic>
        <p:nvPicPr>
          <p:cNvPr id="10" name="Alerts Bootstrap provide 1 (1)">
            <a:hlinkClick r:id="" action="ppaction://media"/>
            <a:extLst>
              <a:ext uri="{FF2B5EF4-FFF2-40B4-BE49-F238E27FC236}">
                <a16:creationId xmlns:a16="http://schemas.microsoft.com/office/drawing/2014/main" id="{8E8FE91A-EB3C-45D8-BB42-06E588EE28F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554243" y="612514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91" fill="hold"/>
                                        <p:tgtEl>
                                          <p:spTgt spid="10"/>
                                        </p:tgtEl>
                                      </p:cBhvr>
                                    </p:cmd>
                                  </p:childTnLst>
                                </p:cTn>
                              </p:par>
                              <p:par>
                                <p:cTn id="7" presetID="42"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88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8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10"/>
                </p:tgtEl>
              </p:cMediaNode>
            </p:audio>
          </p:childTnLst>
        </p:cTn>
      </p:par>
    </p:tnLst>
    <p:bldLst>
      <p:bldP spid="2" grpId="0"/>
      <p:bldP spid="3" grpId="0" animBg="1"/>
      <p:bldP spid="5"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Google Shape;277;p19"/>
          <p:cNvPicPr preferRelativeResize="0"/>
          <p:nvPr/>
        </p:nvPicPr>
        <p:blipFill rotWithShape="1">
          <a:blip r:embed="rId5"/>
          <a:srcRect/>
          <a:stretch>
            <a:fillRect/>
          </a:stretch>
        </p:blipFill>
        <p:spPr>
          <a:xfrm>
            <a:off x="667752" y="6108424"/>
            <a:ext cx="1295801" cy="423119"/>
          </a:xfrm>
          <a:prstGeom prst="rect">
            <a:avLst/>
          </a:prstGeom>
          <a:noFill/>
          <a:ln>
            <a:noFill/>
          </a:ln>
        </p:spPr>
      </p:pic>
      <p:sp>
        <p:nvSpPr>
          <p:cNvPr id="2" name="Google Shape;278;p19"/>
          <p:cNvSpPr txBox="1"/>
          <p:nvPr/>
        </p:nvSpPr>
        <p:spPr>
          <a:xfrm>
            <a:off x="1537636" y="205157"/>
            <a:ext cx="9143198" cy="7670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002060"/>
                </a:solidFill>
                <a:latin typeface="Arial Rounded"/>
                <a:ea typeface="Arial Rounded"/>
                <a:cs typeface="Arial Rounded"/>
                <a:sym typeface="Arial Rounded"/>
              </a:rPr>
              <a:t>Carousel</a:t>
            </a:r>
          </a:p>
        </p:txBody>
      </p:sp>
      <p:sp>
        <p:nvSpPr>
          <p:cNvPr id="3" name="Rounded Rectangle 2"/>
          <p:cNvSpPr/>
          <p:nvPr/>
        </p:nvSpPr>
        <p:spPr>
          <a:xfrm>
            <a:off x="1013460" y="1400810"/>
            <a:ext cx="6084570" cy="87947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latin typeface="Georgia" panose="02040502050405020303" charset="0"/>
                <a:cs typeface="Georgia" panose="02040502050405020303" charset="0"/>
              </a:rPr>
              <a:t>The carousel is a slideshow for cycling through elements.</a:t>
            </a:r>
            <a:endParaRPr lang="en-US" dirty="0"/>
          </a:p>
        </p:txBody>
      </p:sp>
      <p:sp>
        <p:nvSpPr>
          <p:cNvPr id="5" name="Rounded Rectangle 4"/>
          <p:cNvSpPr/>
          <p:nvPr/>
        </p:nvSpPr>
        <p:spPr>
          <a:xfrm>
            <a:off x="1013460" y="2734945"/>
            <a:ext cx="6198870" cy="87947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latin typeface="Georgia" panose="02040502050405020303" charset="0"/>
                <a:cs typeface="Georgia" panose="02040502050405020303" charset="0"/>
              </a:rPr>
              <a:t>It works with a series of images, text, or custom markup.</a:t>
            </a:r>
            <a:endParaRPr lang="en-US" dirty="0"/>
          </a:p>
        </p:txBody>
      </p:sp>
      <p:sp>
        <p:nvSpPr>
          <p:cNvPr id="8" name="Rounded Rectangle 7"/>
          <p:cNvSpPr/>
          <p:nvPr/>
        </p:nvSpPr>
        <p:spPr>
          <a:xfrm>
            <a:off x="1013460" y="4105027"/>
            <a:ext cx="6198870" cy="120142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r>
              <a:rPr lang="en-US" dirty="0">
                <a:latin typeface="Georgia" panose="02040502050405020303" charset="0"/>
                <a:cs typeface="Georgia" panose="02040502050405020303" charset="0"/>
              </a:rPr>
              <a:t>For performance reasons, carousels must be manually initialized using the carousel constructor method.</a:t>
            </a:r>
            <a:endParaRPr lang="en-US" dirty="0"/>
          </a:p>
        </p:txBody>
      </p:sp>
      <p:graphicFrame>
        <p:nvGraphicFramePr>
          <p:cNvPr id="11" name="Object 10"/>
          <p:cNvGraphicFramePr/>
          <p:nvPr/>
        </p:nvGraphicFramePr>
        <p:xfrm>
          <a:off x="7496175" y="1603375"/>
          <a:ext cx="4494530" cy="3060065"/>
        </p:xfrm>
        <a:graphic>
          <a:graphicData uri="http://schemas.openxmlformats.org/presentationml/2006/ole">
            <mc:AlternateContent xmlns:mc="http://schemas.openxmlformats.org/markup-compatibility/2006">
              <mc:Choice xmlns:v="urn:schemas-microsoft-com:vml" Requires="v">
                <p:oleObj r:id="rId6" imgW="5743575" imgH="3057525" progId="Paint.Picture">
                  <p:embed/>
                </p:oleObj>
              </mc:Choice>
              <mc:Fallback>
                <p:oleObj r:id="rId6" imgW="5743575" imgH="3057525" progId="Paint.Picture">
                  <p:embed/>
                  <p:pic>
                    <p:nvPicPr>
                      <p:cNvPr id="0" name="Picture 11"/>
                      <p:cNvPicPr/>
                      <p:nvPr/>
                    </p:nvPicPr>
                    <p:blipFill>
                      <a:blip r:embed="rId7"/>
                      <a:stretch>
                        <a:fillRect/>
                      </a:stretch>
                    </p:blipFill>
                    <p:spPr>
                      <a:xfrm>
                        <a:off x="7496175" y="1603375"/>
                        <a:ext cx="4494530" cy="3060065"/>
                      </a:xfrm>
                      <a:prstGeom prst="rect">
                        <a:avLst/>
                      </a:prstGeom>
                    </p:spPr>
                  </p:pic>
                </p:oleObj>
              </mc:Fallback>
            </mc:AlternateContent>
          </a:graphicData>
        </a:graphic>
      </p:graphicFrame>
      <p:pic>
        <p:nvPicPr>
          <p:cNvPr id="14" name="Picture 13" descr="12063795_4884785"/>
          <p:cNvPicPr>
            <a:picLocks noChangeAspect="1"/>
          </p:cNvPicPr>
          <p:nvPr/>
        </p:nvPicPr>
        <p:blipFill>
          <a:blip r:embed="rId8"/>
          <a:stretch>
            <a:fillRect/>
          </a:stretch>
        </p:blipFill>
        <p:spPr>
          <a:xfrm>
            <a:off x="7611110" y="1735909"/>
            <a:ext cx="4264660" cy="2540635"/>
          </a:xfrm>
          <a:prstGeom prst="rect">
            <a:avLst/>
          </a:prstGeom>
        </p:spPr>
      </p:pic>
      <p:pic>
        <p:nvPicPr>
          <p:cNvPr id="6" name="Carousel The carousel is 1">
            <a:hlinkClick r:id="" action="ppaction://media"/>
            <a:extLst>
              <a:ext uri="{FF2B5EF4-FFF2-40B4-BE49-F238E27FC236}">
                <a16:creationId xmlns:a16="http://schemas.microsoft.com/office/drawing/2014/main" id="{23529412-F2EC-4727-A394-B5106D988B1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32174" y="6216469"/>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20" fill="hold"/>
                                        <p:tgtEl>
                                          <p:spTgt spid="6"/>
                                        </p:tgtEl>
                                      </p:cBhvr>
                                    </p:cmd>
                                  </p:childTnLst>
                                </p:cTn>
                              </p:par>
                              <p:par>
                                <p:cTn id="7" presetID="42"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94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417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81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6"/>
                </p:tgtEl>
              </p:cMediaNode>
            </p:audio>
          </p:childTnLst>
        </p:cTn>
      </p:par>
    </p:tnLst>
    <p:bldLst>
      <p:bldP spid="2" grpId="0"/>
      <p:bldP spid="3" grpId="0" animBg="1"/>
      <p:bldP spid="5"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1119</Words>
  <Application>Microsoft Office PowerPoint</Application>
  <PresentationFormat>Widescreen</PresentationFormat>
  <Paragraphs>102</Paragraphs>
  <Slides>13</Slides>
  <Notes>13</Notes>
  <HiddenSlides>0</HiddenSlides>
  <MMClips>11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4" baseType="lpstr">
      <vt:lpstr>Arial</vt:lpstr>
      <vt:lpstr>Arial Rounded</vt:lpstr>
      <vt:lpstr>Arial Rounded MT Bold</vt:lpstr>
      <vt:lpstr>Calibri</vt:lpstr>
      <vt:lpstr>Calibri Light</vt:lpstr>
      <vt:lpstr>Georgia</vt:lpstr>
      <vt:lpstr>Google Sans</vt:lpstr>
      <vt:lpstr>Söhne</vt:lpstr>
      <vt:lpstr>Tahoma</vt:lpstr>
      <vt:lpstr>Office Theme</vt:lpstr>
      <vt:lpstr>Paintbrush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Reeshma Saigal</cp:lastModifiedBy>
  <cp:revision>11</cp:revision>
  <dcterms:created xsi:type="dcterms:W3CDTF">2024-01-25T06:37:00Z</dcterms:created>
  <dcterms:modified xsi:type="dcterms:W3CDTF">2024-01-29T12:00:48Z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95BEC72C7A33473C914225E940E439E1_11</vt:lpwstr>
  </property>
  <property fmtid="{D5CDD505-2E9C-101B-9397-08002B2CF9AE}" pid="3" name="KSOProductBuildVer">
    <vt:lpwstr>1033-12.2.0.13431</vt:lpwstr>
  </property>
</Properties>
</file>